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  <p:sldMasterId id="2147483714" r:id="rId2"/>
  </p:sldMasterIdLst>
  <p:notesMasterIdLst>
    <p:notesMasterId r:id="rId71"/>
  </p:notesMasterIdLst>
  <p:handoutMasterIdLst>
    <p:handoutMasterId r:id="rId72"/>
  </p:handoutMasterIdLst>
  <p:sldIdLst>
    <p:sldId id="256" r:id="rId3"/>
    <p:sldId id="305" r:id="rId4"/>
    <p:sldId id="377" r:id="rId5"/>
    <p:sldId id="366" r:id="rId6"/>
    <p:sldId id="378" r:id="rId7"/>
    <p:sldId id="364" r:id="rId8"/>
    <p:sldId id="380" r:id="rId9"/>
    <p:sldId id="381" r:id="rId10"/>
    <p:sldId id="382" r:id="rId11"/>
    <p:sldId id="383" r:id="rId12"/>
    <p:sldId id="365" r:id="rId13"/>
    <p:sldId id="385" r:id="rId14"/>
    <p:sldId id="384" r:id="rId15"/>
    <p:sldId id="367" r:id="rId16"/>
    <p:sldId id="387" r:id="rId17"/>
    <p:sldId id="369" r:id="rId18"/>
    <p:sldId id="370" r:id="rId19"/>
    <p:sldId id="371" r:id="rId20"/>
    <p:sldId id="372" r:id="rId21"/>
    <p:sldId id="337" r:id="rId22"/>
    <p:sldId id="386" r:id="rId23"/>
    <p:sldId id="379" r:id="rId24"/>
    <p:sldId id="363" r:id="rId25"/>
    <p:sldId id="362" r:id="rId26"/>
    <p:sldId id="361" r:id="rId27"/>
    <p:sldId id="267" r:id="rId28"/>
    <p:sldId id="324" r:id="rId29"/>
    <p:sldId id="326" r:id="rId30"/>
    <p:sldId id="355" r:id="rId31"/>
    <p:sldId id="275" r:id="rId32"/>
    <p:sldId id="319" r:id="rId33"/>
    <p:sldId id="309" r:id="rId34"/>
    <p:sldId id="320" r:id="rId35"/>
    <p:sldId id="266" r:id="rId36"/>
    <p:sldId id="301" r:id="rId37"/>
    <p:sldId id="350" r:id="rId38"/>
    <p:sldId id="349" r:id="rId39"/>
    <p:sldId id="331" r:id="rId40"/>
    <p:sldId id="306" r:id="rId41"/>
    <p:sldId id="356" r:id="rId42"/>
    <p:sldId id="374" r:id="rId43"/>
    <p:sldId id="334" r:id="rId44"/>
    <p:sldId id="336" r:id="rId45"/>
    <p:sldId id="276" r:id="rId46"/>
    <p:sldId id="345" r:id="rId47"/>
    <p:sldId id="333" r:id="rId48"/>
    <p:sldId id="373" r:id="rId49"/>
    <p:sldId id="346" r:id="rId50"/>
    <p:sldId id="348" r:id="rId51"/>
    <p:sldId id="353" r:id="rId52"/>
    <p:sldId id="338" r:id="rId53"/>
    <p:sldId id="335" r:id="rId54"/>
    <p:sldId id="329" r:id="rId55"/>
    <p:sldId id="341" r:id="rId56"/>
    <p:sldId id="343" r:id="rId57"/>
    <p:sldId id="357" r:id="rId58"/>
    <p:sldId id="358" r:id="rId59"/>
    <p:sldId id="359" r:id="rId60"/>
    <p:sldId id="354" r:id="rId61"/>
    <p:sldId id="340" r:id="rId62"/>
    <p:sldId id="332" r:id="rId63"/>
    <p:sldId id="317" r:id="rId64"/>
    <p:sldId id="342" r:id="rId65"/>
    <p:sldId id="339" r:id="rId66"/>
    <p:sldId id="285" r:id="rId67"/>
    <p:sldId id="360" r:id="rId68"/>
    <p:sldId id="352" r:id="rId69"/>
    <p:sldId id="274" r:id="rId7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FFFFFF"/>
    <a:srgbClr val="465A66"/>
    <a:srgbClr val="97C000"/>
    <a:srgbClr val="0099B5"/>
    <a:srgbClr val="E30083"/>
    <a:srgbClr val="1182EA"/>
    <a:srgbClr val="EE1433"/>
    <a:srgbClr val="800000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6" autoAdjust="0"/>
    <p:restoredTop sz="66038" autoAdjust="0"/>
  </p:normalViewPr>
  <p:slideViewPr>
    <p:cSldViewPr snapToGrid="0">
      <p:cViewPr>
        <p:scale>
          <a:sx n="60" d="100"/>
          <a:sy n="60" d="100"/>
        </p:scale>
        <p:origin x="1974" y="84"/>
      </p:cViewPr>
      <p:guideLst>
        <p:guide orient="horz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-3180" y="-96"/>
      </p:cViewPr>
      <p:guideLst>
        <p:guide orient="horz" pos="2880"/>
        <p:guide pos="2160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0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1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2.xlsx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3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4.xlsx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5.xlsx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6.xlsx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7.xlsx"/></Relationships>
</file>

<file path=ppt/charts/_rels/chart1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8.xlsx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9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0.xlsx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1.xlsx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2.xlsx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3.xlsx"/></Relationships>
</file>

<file path=ppt/charts/_rels/chart2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4.xlsx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7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Peoples</c:v>
                </c:pt>
              </c:strCache>
            </c:strRef>
          </c:tx>
          <c:dPt>
            <c:idx val="0"/>
            <c:bubble3D val="0"/>
            <c:spPr>
              <a:solidFill>
                <a:schemeClr val="tx1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tx2"/>
              </a:solidFill>
              <a:ln>
                <a:noFill/>
              </a:ln>
            </c:spPr>
          </c:dPt>
          <c:dPt>
            <c:idx val="2"/>
            <c:bubble3D val="0"/>
            <c:spPr>
              <a:solidFill>
                <a:schemeClr val="accent1"/>
              </a:solidFill>
              <a:ln>
                <a:noFill/>
              </a:ln>
            </c:spPr>
          </c:dPt>
          <c:cat>
            <c:strRef>
              <c:f>Sheet1!$A$2:$A$5</c:f>
              <c:strCache>
                <c:ptCount val="3"/>
                <c:pt idx="0">
                  <c:v>digital</c:v>
                </c:pt>
                <c:pt idx="1">
                  <c:v>creative</c:v>
                </c:pt>
                <c:pt idx="2">
                  <c:v>promo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3"/>
                <c:pt idx="0">
                  <c:v>17</c:v>
                </c:pt>
                <c:pt idx="1">
                  <c:v>12</c:v>
                </c:pt>
                <c:pt idx="2">
                  <c:v>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11840044195186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2645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3471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AUSTRALIA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2763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268909472"/>
        <c:axId val="271138680"/>
      </c:barChart>
      <c:catAx>
        <c:axId val="26890947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271138680"/>
        <c:crosses val="autoZero"/>
        <c:auto val="1"/>
        <c:lblAlgn val="ctr"/>
        <c:lblOffset val="100"/>
        <c:noMultiLvlLbl val="0"/>
      </c:catAx>
      <c:valAx>
        <c:axId val="27113868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26890947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marker>
            <c:symbol val="circle"/>
            <c:size val="72"/>
            <c:spPr>
              <a:solidFill>
                <a:schemeClr val="tx1"/>
              </a:solidFill>
              <a:ln w="76200">
                <a:noFill/>
              </a:ln>
            </c:spPr>
          </c:marker>
          <c:dPt>
            <c:idx val="4"/>
            <c:marker>
              <c:spPr>
                <a:solidFill>
                  <a:schemeClr val="accent1"/>
                </a:solidFill>
                <a:ln w="76200">
                  <a:noFill/>
                </a:ln>
              </c:spPr>
            </c:marker>
            <c:bubble3D val="0"/>
            <c:spPr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</c:numCache>
            </c:numRef>
          </c:cat>
          <c:val>
            <c:numRef>
              <c:f>Sheet1!$B$2:$B$6</c:f>
              <c:numCache>
                <c:formatCode>[$$-C09]#,##0</c:formatCode>
                <c:ptCount val="5"/>
                <c:pt idx="0">
                  <c:v>15</c:v>
                </c:pt>
                <c:pt idx="1">
                  <c:v>20</c:v>
                </c:pt>
                <c:pt idx="2">
                  <c:v>40</c:v>
                </c:pt>
                <c:pt idx="3">
                  <c:v>35</c:v>
                </c:pt>
                <c:pt idx="4">
                  <c:v>60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71139072"/>
        <c:axId val="271135544"/>
      </c:lineChart>
      <c:catAx>
        <c:axId val="2711390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solidFill>
              <a:schemeClr val="tx2"/>
            </a:solidFill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200">
                <a:solidFill>
                  <a:schemeClr val="bg1"/>
                </a:solidFill>
              </a:defRPr>
            </a:pPr>
            <a:endParaRPr lang="en-US"/>
          </a:p>
        </c:txPr>
        <c:crossAx val="271135544"/>
        <c:crosses val="autoZero"/>
        <c:auto val="1"/>
        <c:lblAlgn val="ctr"/>
        <c:lblOffset val="100"/>
        <c:noMultiLvlLbl val="0"/>
      </c:catAx>
      <c:valAx>
        <c:axId val="271135544"/>
        <c:scaling>
          <c:orientation val="minMax"/>
        </c:scaling>
        <c:delete val="0"/>
        <c:axPos val="l"/>
        <c:numFmt formatCode="[$$-C09]#,##0" sourceLinked="1"/>
        <c:majorTickMark val="out"/>
        <c:minorTickMark val="none"/>
        <c:tickLblPos val="nextTo"/>
        <c:spPr>
          <a:ln>
            <a:solidFill>
              <a:schemeClr val="tx2"/>
            </a:solidFill>
          </a:ln>
        </c:spPr>
        <c:txPr>
          <a:bodyPr/>
          <a:lstStyle/>
          <a:p>
            <a:pPr>
              <a:defRPr sz="1200">
                <a:solidFill>
                  <a:schemeClr val="bg1"/>
                </a:solidFill>
              </a:defRPr>
            </a:pPr>
            <a:endParaRPr lang="en-US"/>
          </a:p>
        </c:txPr>
        <c:crossAx val="27113907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2941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3471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January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2390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271133584"/>
        <c:axId val="271135936"/>
      </c:barChart>
      <c:catAx>
        <c:axId val="27113358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271135936"/>
        <c:crosses val="autoZero"/>
        <c:auto val="1"/>
        <c:lblAlgn val="ctr"/>
        <c:lblOffset val="100"/>
        <c:noMultiLvlLbl val="0"/>
      </c:catAx>
      <c:valAx>
        <c:axId val="27113593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7113358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1560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1234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2448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February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786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271133976"/>
        <c:axId val="271134368"/>
      </c:barChart>
      <c:catAx>
        <c:axId val="27113397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271134368"/>
        <c:crosses val="autoZero"/>
        <c:auto val="1"/>
        <c:lblAlgn val="ctr"/>
        <c:lblOffset val="100"/>
        <c:noMultiLvlLbl val="0"/>
      </c:catAx>
      <c:valAx>
        <c:axId val="27113436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7113397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2345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1789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3490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March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989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271137112"/>
        <c:axId val="271140248"/>
      </c:barChart>
      <c:catAx>
        <c:axId val="27113711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271140248"/>
        <c:crosses val="autoZero"/>
        <c:auto val="1"/>
        <c:lblAlgn val="ctr"/>
        <c:lblOffset val="100"/>
        <c:noMultiLvlLbl val="0"/>
      </c:catAx>
      <c:valAx>
        <c:axId val="27114024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7113711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3110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1950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3580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900"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</c:f>
              <c:strCache>
                <c:ptCount val="1"/>
                <c:pt idx="0">
                  <c:v>April 2012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2487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268904768"/>
        <c:axId val="270406464"/>
      </c:barChart>
      <c:catAx>
        <c:axId val="26890476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270406464"/>
        <c:crosses val="autoZero"/>
        <c:auto val="1"/>
        <c:lblAlgn val="ctr"/>
        <c:lblOffset val="100"/>
        <c:noMultiLvlLbl val="0"/>
      </c:catAx>
      <c:valAx>
        <c:axId val="270406464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6890476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5"/>
          <c:dPt>
            <c:idx val="0"/>
            <c:bubble3D val="0"/>
            <c:spPr>
              <a:solidFill>
                <a:schemeClr val="bg2"/>
              </a:solidFill>
            </c:spPr>
          </c:dPt>
          <c:dPt>
            <c:idx val="1"/>
            <c:bubble3D val="0"/>
            <c:spPr>
              <a:solidFill>
                <a:schemeClr val="tx1"/>
              </a:solidFill>
            </c:spPr>
          </c:dPt>
          <c:dPt>
            <c:idx val="2"/>
            <c:bubble3D val="0"/>
            <c:spPr>
              <a:solidFill>
                <a:schemeClr val="tx2"/>
              </a:solidFill>
            </c:spPr>
          </c:dPt>
          <c:dPt>
            <c:idx val="3"/>
            <c:bubble3D val="0"/>
            <c:spPr>
              <a:solidFill>
                <a:schemeClr val="accent6"/>
              </a:solidFill>
            </c:spPr>
          </c:dPt>
          <c:dPt>
            <c:idx val="4"/>
            <c:bubble3D val="0"/>
            <c:spPr>
              <a:solidFill>
                <a:schemeClr val="bg1"/>
              </a:solidFill>
            </c:spPr>
          </c:dPt>
          <c:cat>
            <c:strRef>
              <c:f>Sheet1!$A$2:$A$6</c:f>
              <c:strCache>
                <c:ptCount val="5"/>
                <c:pt idx="0">
                  <c:v>twitter</c:v>
                </c:pt>
                <c:pt idx="1">
                  <c:v>facebook</c:v>
                </c:pt>
                <c:pt idx="2">
                  <c:v>pinterest</c:v>
                </c:pt>
                <c:pt idx="3">
                  <c:v>behance</c:v>
                </c:pt>
                <c:pt idx="4">
                  <c:v>google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0.49</c:v>
                </c:pt>
                <c:pt idx="1">
                  <c:v>0.28999999999999998</c:v>
                </c:pt>
                <c:pt idx="2">
                  <c:v>0.11</c:v>
                </c:pt>
                <c:pt idx="3">
                  <c:v>7.0000000000000007E-2</c:v>
                </c:pt>
                <c:pt idx="4">
                  <c:v>0.04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72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344687634344294E-3"/>
          <c:y val="3.1206782125059E-2"/>
          <c:w val="0.9837267388222587"/>
          <c:h val="0.8932493497842443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4"/>
            <c:invertIfNegative val="0"/>
            <c:bubble3D val="0"/>
          </c:dPt>
          <c:dLbls>
            <c:dLbl>
              <c:idx val="0"/>
              <c:layout>
                <c:manualLayout>
                  <c:x val="0"/>
                  <c:y val="-5.038761227724234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"/>
                  <c:y val="-4.651164210206985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1.488095238095238E-3"/>
                  <c:y val="-4.263567192689737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Twitter</c:v>
                </c:pt>
                <c:pt idx="1">
                  <c:v>Google Plus</c:v>
                </c:pt>
                <c:pt idx="2">
                  <c:v>Facebook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2941</c:v>
                </c:pt>
                <c:pt idx="1">
                  <c:v>1541</c:v>
                </c:pt>
                <c:pt idx="2">
                  <c:v>2508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</c:spPr>
          </c:dPt>
          <c:dPt>
            <c:idx val="1"/>
            <c:invertIfNegative val="0"/>
            <c:bubble3D val="0"/>
            <c:spPr>
              <a:solidFill>
                <a:schemeClr val="bg2"/>
              </a:solidFill>
            </c:spPr>
          </c:dPt>
          <c:dPt>
            <c:idx val="2"/>
            <c:invertIfNegative val="0"/>
            <c:bubble3D val="0"/>
            <c:spPr>
              <a:solidFill>
                <a:schemeClr val="accent6"/>
              </a:solidFill>
            </c:spPr>
          </c:dPt>
          <c:dLbls>
            <c:dLbl>
              <c:idx val="0"/>
              <c:layout>
                <c:manualLayout>
                  <c:x val="0"/>
                  <c:y val="-4.255470289780773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1.5151515151515152E-3"/>
                  <c:y val="-5.1065643477369277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"/>
                  <c:y val="-4.255470289780773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Sheet1!$A$2:$A$4</c:f>
              <c:strCache>
                <c:ptCount val="3"/>
                <c:pt idx="0">
                  <c:v>Twitter</c:v>
                </c:pt>
                <c:pt idx="1">
                  <c:v>Google Plus</c:v>
                </c:pt>
                <c:pt idx="2">
                  <c:v>Facebook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16535</c:v>
                </c:pt>
                <c:pt idx="1">
                  <c:v>13409</c:v>
                </c:pt>
                <c:pt idx="2">
                  <c:v>19364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330975912"/>
        <c:axId val="330976696"/>
      </c:barChart>
      <c:catAx>
        <c:axId val="33097591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330976696"/>
        <c:crosses val="autoZero"/>
        <c:auto val="1"/>
        <c:lblAlgn val="ctr"/>
        <c:lblOffset val="100"/>
        <c:noMultiLvlLbl val="0"/>
      </c:catAx>
      <c:valAx>
        <c:axId val="33097669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33097591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bg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0.47</c:v>
                </c:pt>
                <c:pt idx="1">
                  <c:v>0.53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</c:v>
                </c:pt>
                <c:pt idx="1">
                  <c:v>0.6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Peoples</c:v>
                </c:pt>
              </c:strCache>
            </c:strRef>
          </c:tx>
          <c:spPr>
            <a:ln>
              <a:noFill/>
            </a:ln>
          </c:spPr>
          <c:dPt>
            <c:idx val="1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analysts</c:v>
                </c:pt>
                <c:pt idx="1">
                  <c:v>optimizers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</c:v>
                </c:pt>
                <c:pt idx="1">
                  <c:v>10</c:v>
                </c:pt>
              </c:numCache>
            </c:numRef>
          </c:val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90"/>
        <c:holeSize val="78"/>
      </c:doughnutChart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accent5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</c:v>
                </c:pt>
                <c:pt idx="1">
                  <c:v>0.8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0.42</c:v>
                </c:pt>
                <c:pt idx="1">
                  <c:v>0.57999999999999996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Percent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dPt>
            <c:idx val="2"/>
            <c:bubble3D val="0"/>
            <c:spPr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min</c:v>
                </c:pt>
                <c:pt idx="1">
                  <c:v>max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0.33</c:v>
                </c:pt>
                <c:pt idx="1">
                  <c:v>0.67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6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8682265023646289E-2"/>
          <c:y val="4.3601747815230962E-2"/>
          <c:w val="0.91131788784452605"/>
          <c:h val="0.91279650436953808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Column3</c:v>
                </c:pt>
              </c:strCache>
            </c:strRef>
          </c:tx>
          <c:spPr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</c:spPr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0%</c:formatCode>
                <c:ptCount val="4"/>
                <c:pt idx="0">
                  <c:v>0.25</c:v>
                </c:pt>
                <c:pt idx="1">
                  <c:v>0.75</c:v>
                </c:pt>
                <c:pt idx="2">
                  <c:v>0.36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Sheet1!$C$2:$C$5</c:f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Column2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Sheet1!$D$2:$D$5</c:f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40"/>
        <c:overlap val="100"/>
        <c:axId val="329588512"/>
        <c:axId val="329590080"/>
      </c:barChart>
      <c:catAx>
        <c:axId val="3295885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>
            <a:noFill/>
          </a:ln>
        </c:spPr>
        <c:crossAx val="329590080"/>
        <c:crosses val="autoZero"/>
        <c:auto val="1"/>
        <c:lblAlgn val="ctr"/>
        <c:lblOffset val="100"/>
        <c:noMultiLvlLbl val="0"/>
      </c:catAx>
      <c:valAx>
        <c:axId val="329590080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32958851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0.45</c:v>
                </c:pt>
                <c:pt idx="1">
                  <c:v>0.55000000000000004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1"/>
            <c:bubble3D val="0"/>
            <c:spPr>
              <a:solidFill>
                <a:schemeClr val="tx2"/>
              </a:solidFill>
            </c:spPr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0.2</c:v>
                </c:pt>
                <c:pt idx="1">
                  <c:v>0.8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visitors</c:v>
                </c:pt>
              </c:strCache>
            </c:strRef>
          </c:tx>
          <c:dPt>
            <c:idx val="4"/>
            <c:bubble3D val="0"/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"/>
                  <c:y val="-0.3148150443387608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1.2731334408019992E-16"/>
                  <c:y val="-5.55555960597813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"/>
                  <c:y val="-0.3888891724184692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</c:strCache>
            </c:strRef>
          </c:cat>
          <c:val>
            <c:numRef>
              <c:f>Sheet1!$B$2:$B$6</c:f>
              <c:numCache>
                <c:formatCode>#,##0</c:formatCode>
                <c:ptCount val="5"/>
                <c:pt idx="0">
                  <c:v>15236</c:v>
                </c:pt>
                <c:pt idx="1">
                  <c:v>20123</c:v>
                </c:pt>
                <c:pt idx="2">
                  <c:v>40987</c:v>
                </c:pt>
                <c:pt idx="3">
                  <c:v>35654</c:v>
                </c:pt>
                <c:pt idx="4">
                  <c:v>60628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30977088"/>
        <c:axId val="330977480"/>
      </c:areaChart>
      <c:catAx>
        <c:axId val="33097708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 b="1">
                <a:solidFill>
                  <a:schemeClr val="accent4"/>
                </a:solidFill>
              </a:defRPr>
            </a:pPr>
            <a:endParaRPr lang="en-US"/>
          </a:p>
        </c:txPr>
        <c:crossAx val="330977480"/>
        <c:crosses val="autoZero"/>
        <c:auto val="1"/>
        <c:lblAlgn val="ctr"/>
        <c:lblOffset val="100"/>
        <c:noMultiLvlLbl val="0"/>
      </c:catAx>
      <c:valAx>
        <c:axId val="330977480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accent4"/>
                </a:solidFill>
              </a:defRPr>
            </a:pPr>
            <a:endParaRPr lang="en-US"/>
          </a:p>
        </c:txPr>
        <c:crossAx val="330977088"/>
        <c:crosses val="autoZero"/>
        <c:crossBetween val="midCat"/>
        <c:dispUnits>
          <c:builtInUnit val="hundreds"/>
          <c:dispUnitsLbl/>
        </c:dispUnits>
      </c:valAx>
    </c:plotArea>
    <c:plotVisOnly val="1"/>
    <c:dispBlanksAs val="gap"/>
    <c:showDLblsOverMax val="0"/>
  </c:chart>
  <c:txPr>
    <a:bodyPr/>
    <a:lstStyle/>
    <a:p>
      <a:pPr>
        <a:defRPr sz="800"/>
      </a:pPr>
      <a:endParaRPr lang="en-U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5182056788356"/>
          <c:y val="0.1034722505118795"/>
          <c:w val="0.96666666666666667"/>
          <c:h val="0.81193974517162759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visitors</c:v>
                </c:pt>
              </c:strCache>
            </c:strRef>
          </c:tx>
          <c:dPt>
            <c:idx val="4"/>
            <c:bubble3D val="0"/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"/>
                  <c:y val="-0.3148150443387608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1.2731334408019992E-16"/>
                  <c:y val="-5.555559605978131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"/>
                  <c:y val="-0.3888891724184692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0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</c:strCache>
            </c:strRef>
          </c:cat>
          <c:val>
            <c:numRef>
              <c:f>Sheet1!$B$2:$B$6</c:f>
              <c:numCache>
                <c:formatCode>#,##0</c:formatCode>
                <c:ptCount val="5"/>
                <c:pt idx="0">
                  <c:v>15236</c:v>
                </c:pt>
                <c:pt idx="1">
                  <c:v>20123</c:v>
                </c:pt>
                <c:pt idx="2">
                  <c:v>40987</c:v>
                </c:pt>
                <c:pt idx="3">
                  <c:v>35654</c:v>
                </c:pt>
                <c:pt idx="4">
                  <c:v>60628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330983360"/>
        <c:axId val="271135152"/>
      </c:areaChart>
      <c:catAx>
        <c:axId val="3309833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 b="1">
                <a:solidFill>
                  <a:schemeClr val="accent4"/>
                </a:solidFill>
              </a:defRPr>
            </a:pPr>
            <a:endParaRPr lang="en-US"/>
          </a:p>
        </c:txPr>
        <c:crossAx val="271135152"/>
        <c:crosses val="autoZero"/>
        <c:auto val="1"/>
        <c:lblAlgn val="ctr"/>
        <c:lblOffset val="100"/>
        <c:noMultiLvlLbl val="0"/>
      </c:catAx>
      <c:valAx>
        <c:axId val="271135152"/>
        <c:scaling>
          <c:orientation val="minMax"/>
        </c:scaling>
        <c:delete val="0"/>
        <c:axPos val="l"/>
        <c:numFmt formatCode="#,##0" sourceLinked="1"/>
        <c:majorTickMark val="out"/>
        <c:minorTickMark val="none"/>
        <c:tickLblPos val="nextTo"/>
        <c:txPr>
          <a:bodyPr/>
          <a:lstStyle/>
          <a:p>
            <a:pPr>
              <a:defRPr>
                <a:solidFill>
                  <a:schemeClr val="accent4"/>
                </a:solidFill>
              </a:defRPr>
            </a:pPr>
            <a:endParaRPr lang="en-US"/>
          </a:p>
        </c:txPr>
        <c:crossAx val="330983360"/>
        <c:crosses val="autoZero"/>
        <c:crossBetween val="midCat"/>
        <c:dispUnits>
          <c:builtInUnit val="hundreds"/>
          <c:dispUnitsLbl/>
        </c:dispUnits>
      </c:valAx>
    </c:plotArea>
    <c:plotVisOnly val="1"/>
    <c:dispBlanksAs val="gap"/>
    <c:showDLblsOverMax val="0"/>
  </c:chart>
  <c:txPr>
    <a:bodyPr/>
    <a:lstStyle/>
    <a:p>
      <a:pPr>
        <a:defRPr sz="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dPt>
            <c:idx val="0"/>
            <c:bubble3D val="0"/>
            <c:spPr>
              <a:solidFill>
                <a:schemeClr val="tx1"/>
              </a:solidFill>
            </c:spPr>
          </c:dPt>
          <c:dPt>
            <c:idx val="1"/>
            <c:bubble3D val="0"/>
            <c:spPr>
              <a:solidFill>
                <a:schemeClr val="tx2"/>
              </a:solidFill>
            </c:spPr>
          </c:dPt>
          <c:dPt>
            <c:idx val="2"/>
            <c:bubble3D val="0"/>
            <c:spPr>
              <a:solidFill>
                <a:schemeClr val="accent1"/>
              </a:solidFill>
            </c:spPr>
          </c:dPt>
          <c:cat>
            <c:strRef>
              <c:f>Sheet1!$A$2:$A$4</c:f>
              <c:strCache>
                <c:ptCount val="3"/>
                <c:pt idx="0">
                  <c:v>government</c:v>
                </c:pt>
                <c:pt idx="1">
                  <c:v>social</c:v>
                </c:pt>
                <c:pt idx="2">
                  <c:v>spin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</c:v>
                </c:pt>
                <c:pt idx="1">
                  <c:v>10</c:v>
                </c:pt>
                <c:pt idx="2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Peoples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</c:spPr>
          </c:dPt>
          <c:cat>
            <c:strRef>
              <c:f>Sheet1!$A$2:$A$3</c:f>
              <c:strCache>
                <c:ptCount val="2"/>
                <c:pt idx="0">
                  <c:v>coders</c:v>
                </c:pt>
                <c:pt idx="1">
                  <c:v>designers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25</c:v>
                </c:pt>
                <c:pt idx="1">
                  <c:v>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</c:spPr>
          <c:invertIfNegative val="0"/>
          <c:dPt>
            <c:idx val="4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</c:spPr>
          </c:dPt>
          <c:dPt>
            <c:idx val="5"/>
            <c:invertIfNegative val="0"/>
            <c:bubble3D val="0"/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3200">
                    <a:solidFill>
                      <a:schemeClr val="bg1"/>
                    </a:solidFill>
                    <a:latin typeface="+mj-lt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
Mobile marketing</c:v>
                </c:pt>
                <c:pt idx="1">
                  <c:v>
Paid search adversting</c:v>
                </c:pt>
                <c:pt idx="2">
                  <c:v>
Social media</c:v>
                </c:pt>
                <c:pt idx="3">
                  <c:v>
None of the above</c:v>
                </c:pt>
                <c:pt idx="4">
                  <c:v>
Search engine optimization</c:v>
                </c:pt>
                <c:pt idx="5">
                  <c:v>
Traditional media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0.08</c:v>
                </c:pt>
                <c:pt idx="1">
                  <c:v>0.1</c:v>
                </c:pt>
                <c:pt idx="2">
                  <c:v>0.16</c:v>
                </c:pt>
                <c:pt idx="3">
                  <c:v>0.18</c:v>
                </c:pt>
                <c:pt idx="4">
                  <c:v>0.3</c:v>
                </c:pt>
                <c:pt idx="5">
                  <c:v>0.21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62"/>
        <c:axId val="274347680"/>
        <c:axId val="274346896"/>
      </c:barChart>
      <c:catAx>
        <c:axId val="2743476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</a:defRPr>
            </a:pPr>
            <a:endParaRPr lang="en-US"/>
          </a:p>
        </c:txPr>
        <c:crossAx val="274346896"/>
        <c:crosses val="autoZero"/>
        <c:auto val="1"/>
        <c:lblAlgn val="ctr"/>
        <c:lblOffset val="100"/>
        <c:noMultiLvlLbl val="0"/>
      </c:catAx>
      <c:valAx>
        <c:axId val="274346896"/>
        <c:scaling>
          <c:orientation val="minMax"/>
        </c:scaling>
        <c:delete val="1"/>
        <c:axPos val="l"/>
        <c:numFmt formatCode="0%" sourceLinked="1"/>
        <c:majorTickMark val="out"/>
        <c:minorTickMark val="none"/>
        <c:tickLblPos val="nextTo"/>
        <c:crossAx val="274347680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3.1206782125059E-2"/>
          <c:w val="0.97470238095238093"/>
          <c:h val="0.8118400441951860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2941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3471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Canada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2390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274348856"/>
        <c:axId val="274341408"/>
      </c:barChart>
      <c:catAx>
        <c:axId val="2743488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274341408"/>
        <c:crosses val="autoZero"/>
        <c:auto val="1"/>
        <c:lblAlgn val="ctr"/>
        <c:lblOffset val="100"/>
        <c:noMultiLvlLbl val="0"/>
      </c:catAx>
      <c:valAx>
        <c:axId val="274341408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27434885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0.22362857395933855"/>
          <c:w val="0.97470238095238093"/>
          <c:h val="0.619418492981450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2450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2136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US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2680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274344152"/>
        <c:axId val="274342192"/>
      </c:barChart>
      <c:catAx>
        <c:axId val="27434415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274342192"/>
        <c:crosses val="autoZero"/>
        <c:auto val="1"/>
        <c:lblAlgn val="ctr"/>
        <c:lblOffset val="100"/>
        <c:noMultiLvlLbl val="0"/>
      </c:catAx>
      <c:valAx>
        <c:axId val="27434219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27434415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0"/>
          <c:w val="0.97470238095238093"/>
          <c:h val="0.853759621077560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4800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2345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1500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UK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4500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274345328"/>
        <c:axId val="274342584"/>
      </c:barChart>
      <c:catAx>
        <c:axId val="2743453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274342584"/>
        <c:crosses val="autoZero"/>
        <c:auto val="1"/>
        <c:lblAlgn val="ctr"/>
        <c:lblOffset val="100"/>
        <c:noMultiLvlLbl val="0"/>
      </c:catAx>
      <c:valAx>
        <c:axId val="27434258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27434532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636904761904762E-2"/>
          <c:y val="0.22362857395933855"/>
          <c:w val="0.97470238095238093"/>
          <c:h val="0.619418492981450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design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bg1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chemeClr val="tx1">
                  <a:lumMod val="60000"/>
                  <a:lumOff val="40000"/>
                </a:schemeClr>
              </a:solidFill>
              <a:ln>
                <a:noFill/>
              </a:ln>
            </c:spPr>
          </c:dPt>
          <c:dPt>
            <c:idx val="4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925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web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1589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promo</c:v>
                </c:pt>
              </c:strCache>
            </c:strRef>
          </c:tx>
          <c:spPr>
            <a:solidFill>
              <a:schemeClr val="bg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2136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branding</c:v>
                </c:pt>
              </c:strCache>
            </c:strRef>
          </c:tx>
          <c:spPr>
            <a:solidFill>
              <a:schemeClr val="tx2"/>
            </a:solidFill>
          </c:spPr>
          <c:invertIfNegative val="0"/>
          <c:cat>
            <c:strRef>
              <c:f>Sheet1!$A$2</c:f>
              <c:strCache>
                <c:ptCount val="1"/>
                <c:pt idx="0">
                  <c:v>INDIA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1523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2"/>
        <c:axId val="274344544"/>
        <c:axId val="274345720"/>
      </c:barChart>
      <c:catAx>
        <c:axId val="27434454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 anchor="b" anchorCtr="0"/>
          <a:lstStyle/>
          <a:p>
            <a:pPr>
              <a:lnSpc>
                <a:spcPct val="80000"/>
              </a:lnSpc>
              <a:defRPr sz="1100">
                <a:solidFill>
                  <a:schemeClr val="bg1"/>
                </a:solidFill>
                <a:latin typeface="+mj-lt"/>
              </a:defRPr>
            </a:pPr>
            <a:endParaRPr lang="en-US"/>
          </a:p>
        </c:txPr>
        <c:crossAx val="274345720"/>
        <c:crosses val="autoZero"/>
        <c:auto val="1"/>
        <c:lblAlgn val="ctr"/>
        <c:lblOffset val="100"/>
        <c:noMultiLvlLbl val="0"/>
      </c:catAx>
      <c:valAx>
        <c:axId val="27434572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one"/>
        <c:crossAx val="274344544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FD9A2C-1224-45BB-9EC2-ED85A337299D}" type="datetimeFigureOut">
              <a:rPr lang="en-US" smtClean="0"/>
              <a:t>5/25/2014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221B24-783F-4785-AEFA-DC900429CF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9690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6.png>
</file>

<file path=ppt/media/image17.png>
</file>

<file path=ppt/media/image2.jpg>
</file>

<file path=ppt/media/image25.jp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33.JPG>
</file>

<file path=ppt/media/image35.png>
</file>

<file path=ppt/media/image36.png>
</file>

<file path=ppt/media/image38.jpg>
</file>

<file path=ppt/media/image39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E8348-5C75-4277-B91F-4768596546A6}" type="datetimeFigureOut">
              <a:rPr lang="en-US" smtClean="0"/>
              <a:t>5/25/2014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AB81E-59E5-497E-A9DA-40D5ABD012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710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000" u="sng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7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smtClean="0"/>
              <a:t>Install Node</a:t>
            </a:r>
            <a:r>
              <a:rPr lang="en-US" sz="1200" b="1" baseline="0" dirty="0" smtClean="0"/>
              <a:t> CLI</a:t>
            </a:r>
            <a:endParaRPr lang="en-US" sz="1200" b="1" dirty="0" smtClean="0"/>
          </a:p>
          <a:p>
            <a:r>
              <a:rPr lang="en-US" sz="1200" dirty="0" smtClean="0"/>
              <a:t>Use </a:t>
            </a:r>
            <a:r>
              <a:rPr lang="en-US" sz="1200" dirty="0" smtClean="0"/>
              <a:t>Cases for </a:t>
            </a:r>
            <a:r>
              <a:rPr lang="en-US" sz="1200" dirty="0" err="1" smtClean="0"/>
              <a:t>AppSettings</a:t>
            </a:r>
            <a:r>
              <a:rPr lang="en-US" sz="1200" dirty="0" smtClean="0"/>
              <a:t> changes: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In place </a:t>
            </a:r>
            <a:r>
              <a:rPr lang="en-US" sz="1200" dirty="0" smtClean="0"/>
              <a:t>deployment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In place </a:t>
            </a:r>
            <a:r>
              <a:rPr lang="en-US" sz="1200" dirty="0" smtClean="0"/>
              <a:t>deployment w/ </a:t>
            </a:r>
            <a:r>
              <a:rPr lang="en-US" sz="1200" dirty="0" err="1" smtClean="0"/>
              <a:t>readonly</a:t>
            </a:r>
            <a:r>
              <a:rPr lang="en-US" sz="1200" dirty="0" smtClean="0"/>
              <a:t> history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/>
              <a:t>Deploy</a:t>
            </a:r>
            <a:r>
              <a:rPr lang="en-US" sz="1200" baseline="0" dirty="0" smtClean="0"/>
              <a:t> from subfolder of repo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aseline="0" dirty="0" smtClean="0"/>
              <a:t>Deploy to a subfolder of </a:t>
            </a:r>
            <a:r>
              <a:rPr lang="en-US" sz="1200" baseline="0" dirty="0" err="1" smtClean="0"/>
              <a:t>wwwroot</a:t>
            </a:r>
            <a:endParaRPr lang="en-US" sz="1200" baseline="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1200" baseline="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baseline="0" dirty="0" smtClean="0"/>
              <a:t>https://github.com/projectkudu/kudu/wiki/Deploying-inplace-and-without-repository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 smtClean="0"/>
              <a:t>DEMO: creating a </a:t>
            </a:r>
            <a:r>
              <a:rPr lang="en-US" sz="1200" dirty="0" err="1" smtClean="0"/>
              <a:t>deploymentscript</a:t>
            </a:r>
            <a:endParaRPr lang="en-US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 smtClean="0"/>
              <a:t>DEMO: Show .</a:t>
            </a:r>
            <a:r>
              <a:rPr lang="en-US" sz="1200" dirty="0" err="1" smtClean="0"/>
              <a:t>ini</a:t>
            </a:r>
            <a:r>
              <a:rPr lang="en-US" sz="1200" dirty="0" smtClean="0"/>
              <a:t> file and the command setting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 smtClean="0"/>
              <a:t>DEMO: Add unit tests?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baseline="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922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Cover what variables are available in the deployment script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562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Check</a:t>
            </a:r>
            <a:r>
              <a:rPr lang="en-US" b="1" baseline="0" dirty="0" smtClean="0"/>
              <a:t> the URL</a:t>
            </a:r>
          </a:p>
          <a:p>
            <a:endParaRPr lang="en-US" b="1" dirty="0" smtClean="0"/>
          </a:p>
          <a:p>
            <a:r>
              <a:rPr lang="en-US" b="1" dirty="0" smtClean="0"/>
              <a:t>Fill</a:t>
            </a:r>
            <a:r>
              <a:rPr lang="en-US" b="1" baseline="0" dirty="0" smtClean="0"/>
              <a:t> in small paragraphs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DEMO: API demo to get server ID for </a:t>
            </a:r>
            <a:r>
              <a:rPr lang="en-US" b="1" baseline="0" dirty="0" err="1" smtClean="0"/>
              <a:t>ARRAffinity</a:t>
            </a:r>
            <a:r>
              <a:rPr lang="en-US" b="1" baseline="0" dirty="0" smtClean="0"/>
              <a:t> cookie?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310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Image of audio mixing board</a:t>
            </a:r>
          </a:p>
          <a:p>
            <a:endParaRPr lang="en-US" b="1" dirty="0" smtClean="0"/>
          </a:p>
          <a:p>
            <a:r>
              <a:rPr lang="en-US" b="1" dirty="0" smtClean="0"/>
              <a:t>Update/remove text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724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Insert screenshot of</a:t>
            </a:r>
            <a:r>
              <a:rPr lang="en-US" b="1" baseline="0" dirty="0" smtClean="0"/>
              <a:t> app settings from portal?</a:t>
            </a:r>
          </a:p>
          <a:p>
            <a:endParaRPr lang="en-US" b="1" baseline="0" dirty="0" smtClean="0"/>
          </a:p>
          <a:p>
            <a:r>
              <a:rPr lang="en-US" b="0" baseline="0" dirty="0" smtClean="0"/>
              <a:t>DEMO: Serving .</a:t>
            </a:r>
            <a:r>
              <a:rPr lang="en-US" b="0" baseline="0" dirty="0" err="1" smtClean="0"/>
              <a:t>svg</a:t>
            </a:r>
            <a:r>
              <a:rPr lang="en-US" b="0" baseline="0" dirty="0" smtClean="0"/>
              <a:t> file</a:t>
            </a:r>
            <a:endParaRPr lang="en-US" b="0" dirty="0" smtClean="0"/>
          </a:p>
          <a:p>
            <a:endParaRPr lang="en-US" dirty="0" smtClean="0"/>
          </a:p>
          <a:p>
            <a:r>
              <a:rPr lang="en-US" dirty="0" smtClean="0"/>
              <a:t>Azure overrides are a great way to deal with secrets</a:t>
            </a:r>
            <a:r>
              <a:rPr lang="en-US" baseline="0" dirty="0" smtClean="0"/>
              <a:t> you don’t want in source control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</a:t>
            </a:r>
            <a:r>
              <a:rPr lang="en-US" dirty="0" smtClean="0"/>
              <a:t>://blogs.msdn.com/b/carlosag/archive/2006/04/25/iis7configurationsystem.aspx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6662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Quickly cover the </a:t>
            </a:r>
            <a:r>
              <a:rPr lang="en-US" dirty="0" err="1" smtClean="0"/>
              <a:t>xdt</a:t>
            </a:r>
            <a:r>
              <a:rPr lang="en-US" baseline="0" dirty="0" smtClean="0"/>
              <a:t> file we just used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950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could also do</a:t>
            </a:r>
            <a:r>
              <a:rPr lang="en-US" baseline="0" dirty="0" smtClean="0"/>
              <a:t> something like increase the </a:t>
            </a:r>
            <a:r>
              <a:rPr lang="en-US" baseline="0" dirty="0" err="1" smtClean="0"/>
              <a:t>queueLength</a:t>
            </a:r>
            <a:r>
              <a:rPr lang="en-US" baseline="0" dirty="0" smtClean="0"/>
              <a:t> on IIS for waiting requests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What’s interesting about this example</a:t>
            </a:r>
            <a:r>
              <a:rPr lang="en-US" baseline="0" dirty="0" smtClean="0"/>
              <a:t> is the use of the %XDT_SITENAME% token.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932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Kudu replaces several tokens in order for you to create reusable transforms across</a:t>
            </a:r>
            <a:r>
              <a:rPr lang="en-US" baseline="0" dirty="0" smtClean="0"/>
              <a:t> many sites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0600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allows us to add additional applications – which gives us all the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2124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Change windows icon to MS icon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144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 myself: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Azure</a:t>
            </a:r>
            <a:r>
              <a:rPr lang="en-US" baseline="0" dirty="0" smtClean="0"/>
              <a:t> Insider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ASP.NET Insider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MVP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62065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FINISH THIS SLIDE</a:t>
            </a:r>
          </a:p>
          <a:p>
            <a:endParaRPr lang="en-US" b="1" dirty="0" smtClean="0"/>
          </a:p>
          <a:p>
            <a:r>
              <a:rPr lang="en-US" b="1" smtClean="0"/>
              <a:t>DEMO:</a:t>
            </a:r>
            <a:r>
              <a:rPr lang="en-US" b="1" baseline="0" smtClean="0"/>
              <a:t> Login trick?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053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Add image of</a:t>
            </a:r>
            <a:r>
              <a:rPr lang="en-US" b="1" baseline="0" dirty="0" smtClean="0"/>
              <a:t> earth from space as background</a:t>
            </a:r>
          </a:p>
          <a:p>
            <a:endParaRPr lang="en-US" baseline="0" dirty="0" smtClean="0"/>
          </a:p>
          <a:p>
            <a:r>
              <a:rPr lang="en-US" baseline="0" dirty="0" smtClean="0"/>
              <a:t>Azure is huge, so today we’re only going to focus on Azure Web Sites and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of the nooks and crannies of that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Azure web sites is different than Azure Web Roles, which you may have heard of.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Web Roles vs </a:t>
            </a:r>
            <a:r>
              <a:rPr lang="en-US" b="1" baseline="0" dirty="0" err="1" smtClean="0"/>
              <a:t>WebSites</a:t>
            </a:r>
            <a:r>
              <a:rPr lang="en-US" b="1" baseline="0" dirty="0" smtClean="0"/>
              <a:t> vs </a:t>
            </a:r>
            <a:r>
              <a:rPr lang="en-US" b="1" baseline="0" dirty="0" err="1" smtClean="0"/>
              <a:t>Heroku</a:t>
            </a:r>
            <a:endParaRPr lang="en-US" b="1" baseline="0" dirty="0" smtClean="0"/>
          </a:p>
          <a:p>
            <a:endParaRPr lang="en-US" b="1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baseline="0" dirty="0" smtClean="0"/>
              <a:t>DEMO: Deploy Full Stack Web </a:t>
            </a:r>
            <a:r>
              <a:rPr lang="en-US" b="0" baseline="0" dirty="0" err="1" smtClean="0"/>
              <a:t>Perf</a:t>
            </a:r>
            <a:r>
              <a:rPr lang="en-US" b="0" baseline="0" dirty="0" smtClean="0"/>
              <a:t> site/repo</a:t>
            </a:r>
          </a:p>
          <a:p>
            <a:endParaRPr lang="en-US" b="1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2171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WAWS isn’t anything</a:t>
            </a:r>
            <a:r>
              <a:rPr lang="en-US" baseline="0" dirty="0" smtClean="0"/>
              <a:t> special, really.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It’s basically Windows, IIS and .NET, along with an open source project named Kudu.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DEMO: </a:t>
            </a:r>
            <a:r>
              <a:rPr lang="en-US" baseline="0" dirty="0" smtClean="0"/>
              <a:t>connecting </a:t>
            </a:r>
            <a:r>
              <a:rPr lang="en-US" baseline="0" dirty="0" smtClean="0"/>
              <a:t>via </a:t>
            </a:r>
            <a:r>
              <a:rPr lang="en-US" baseline="0" dirty="0" err="1" smtClean="0"/>
              <a:t>inetmgr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Kudu does a few things, most notably getting changes from many different source control systems, building and deploying sites.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like to think of it as a very basic CI server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281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Change pencil icon</a:t>
            </a:r>
            <a:r>
              <a:rPr lang="en-US" b="1" baseline="0" dirty="0" smtClean="0"/>
              <a:t> to OSI icon?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746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200" b="1" baseline="0" dirty="0" smtClean="0"/>
              <a:t>What source control providers?</a:t>
            </a:r>
            <a:endParaRPr lang="en-US" sz="1200" b="1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7917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200" baseline="0" dirty="0" smtClean="0"/>
              <a:t>Build for .NET. Very minimal step for Node apps</a:t>
            </a:r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744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sz="1200" baseline="0" dirty="0" smtClean="0"/>
              <a:t>Source or compiled binaries get copied</a:t>
            </a:r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0361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DEMO:</a:t>
            </a:r>
            <a:r>
              <a:rPr lang="en-US" sz="1200" baseline="0" dirty="0" smtClean="0"/>
              <a:t> Using </a:t>
            </a:r>
            <a:r>
              <a:rPr lang="en-US" sz="1200" baseline="0" dirty="0" smtClean="0"/>
              <a:t>a </a:t>
            </a:r>
            <a:r>
              <a:rPr lang="en-US" sz="1200" baseline="0" dirty="0" smtClean="0"/>
              <a:t>hook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BAB81E-59E5-497E-A9DA-40D5ABD0126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407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626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art Placeholder 3"/>
          <p:cNvSpPr>
            <a:spLocks noGrp="1"/>
          </p:cNvSpPr>
          <p:nvPr>
            <p:ph type="chart" sz="quarter" idx="12"/>
          </p:nvPr>
        </p:nvSpPr>
        <p:spPr>
          <a:xfrm>
            <a:off x="457200" y="2057400"/>
            <a:ext cx="8229600" cy="3267075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781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50974" y="1732832"/>
            <a:ext cx="3420000" cy="342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4191000" y="1723136"/>
            <a:ext cx="4427538" cy="2895600"/>
          </a:xfrm>
        </p:spPr>
        <p:txBody>
          <a:bodyPr wrap="square"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buNone/>
              <a:defRPr sz="1800">
                <a:solidFill>
                  <a:schemeClr val="accent4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3048001" y="5108268"/>
            <a:ext cx="1593850" cy="835332"/>
          </a:xfrm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text</a:t>
            </a:r>
            <a:endParaRPr lang="en-US"/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5103814" y="5108268"/>
            <a:ext cx="1593850" cy="835332"/>
          </a:xfrm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text</a:t>
            </a:r>
            <a:endParaRPr lang="en-US"/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7086600" y="5108268"/>
            <a:ext cx="1447801" cy="835332"/>
          </a:xfrm>
        </p:spPr>
        <p:txBody>
          <a:bodyPr wrap="square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text</a:t>
            </a:r>
            <a:endParaRPr lang="en-US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7" name="Rounded Rectangle 26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8" name="Rounded Rectangle 27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985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Text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294423" y="1657350"/>
            <a:ext cx="4191000" cy="4191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800600" y="2110266"/>
            <a:ext cx="3886200" cy="3402012"/>
          </a:xfrm>
          <a:noFill/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360"/>
              </a:spcBef>
              <a:buNone/>
              <a:defRPr sz="16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1" name="Rounded Rectangle 20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477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6" name="Rounded Rectangle 15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586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s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1001273" y="206519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2169275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410043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650811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891579" y="206519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134074" y="2058004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580068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2820836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4061604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5302372" y="3105042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6543141" y="3097853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2204050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2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3444818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31"/>
          </p:nvPr>
        </p:nvSpPr>
        <p:spPr>
          <a:xfrm>
            <a:off x="4685586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4" name="Picture Placeholder 2"/>
          <p:cNvSpPr>
            <a:spLocks noGrp="1"/>
          </p:cNvSpPr>
          <p:nvPr>
            <p:ph type="pic" sz="quarter" idx="32"/>
          </p:nvPr>
        </p:nvSpPr>
        <p:spPr>
          <a:xfrm>
            <a:off x="5926355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64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6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7" name="Picture Placeholder 2"/>
          <p:cNvSpPr>
            <a:spLocks noGrp="1"/>
          </p:cNvSpPr>
          <p:nvPr>
            <p:ph type="pic" sz="quarter" idx="37"/>
          </p:nvPr>
        </p:nvSpPr>
        <p:spPr>
          <a:xfrm>
            <a:off x="1001273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Picture Placeholder 2"/>
          <p:cNvSpPr>
            <a:spLocks noGrp="1"/>
          </p:cNvSpPr>
          <p:nvPr>
            <p:ph type="pic" sz="quarter" idx="38"/>
          </p:nvPr>
        </p:nvSpPr>
        <p:spPr>
          <a:xfrm>
            <a:off x="7134074" y="4165036"/>
            <a:ext cx="972000" cy="972000"/>
          </a:xfrm>
          <a:prstGeom prst="ellipse">
            <a:avLst/>
          </a:prstGeom>
          <a:ln w="19050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05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36" name="Rounded Rectangle 35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46" name="Rounded Rectangle 45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6513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257175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2" name="Picture Placeholder 2"/>
          <p:cNvSpPr>
            <a:spLocks noGrp="1"/>
          </p:cNvSpPr>
          <p:nvPr>
            <p:ph type="pic" sz="quarter" idx="35"/>
          </p:nvPr>
        </p:nvSpPr>
        <p:spPr>
          <a:xfrm>
            <a:off x="2465574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36"/>
          </p:nvPr>
        </p:nvSpPr>
        <p:spPr>
          <a:xfrm>
            <a:off x="4673973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4" name="Picture Placeholder 2"/>
          <p:cNvSpPr>
            <a:spLocks noGrp="1"/>
          </p:cNvSpPr>
          <p:nvPr>
            <p:ph type="pic" sz="quarter" idx="37"/>
          </p:nvPr>
        </p:nvSpPr>
        <p:spPr>
          <a:xfrm>
            <a:off x="6882371" y="1601400"/>
            <a:ext cx="1980000" cy="198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375638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55" name="Text Placeholder 4"/>
          <p:cNvSpPr>
            <a:spLocks noGrp="1"/>
          </p:cNvSpPr>
          <p:nvPr>
            <p:ph type="body" sz="quarter" idx="39" hasCustomPrompt="1"/>
          </p:nvPr>
        </p:nvSpPr>
        <p:spPr>
          <a:xfrm>
            <a:off x="2584037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56" name="Text Placeholder 4"/>
          <p:cNvSpPr>
            <a:spLocks noGrp="1"/>
          </p:cNvSpPr>
          <p:nvPr>
            <p:ph type="body" sz="quarter" idx="40" hasCustomPrompt="1"/>
          </p:nvPr>
        </p:nvSpPr>
        <p:spPr>
          <a:xfrm>
            <a:off x="4792436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57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7000834" y="3810000"/>
            <a:ext cx="1743075" cy="1752600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1800" b="0" cap="none" spc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defRPr>
            </a:lvl1pPr>
            <a:lvl2pPr marL="0" indent="0" algn="ctr">
              <a:buNone/>
              <a:defRPr sz="1400" b="0" cap="none" spc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9985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&amp;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34"/>
          </p:nvPr>
        </p:nvSpPr>
        <p:spPr>
          <a:xfrm>
            <a:off x="257175" y="1828800"/>
            <a:ext cx="2665800" cy="26658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447075" y="4572000"/>
            <a:ext cx="2286000" cy="140610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35" name="Picture Placeholder 2"/>
          <p:cNvSpPr>
            <a:spLocks noGrp="1"/>
          </p:cNvSpPr>
          <p:nvPr>
            <p:ph type="pic" sz="quarter" idx="39"/>
          </p:nvPr>
        </p:nvSpPr>
        <p:spPr>
          <a:xfrm>
            <a:off x="3252787" y="1828800"/>
            <a:ext cx="2665800" cy="26658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6" name="Picture Placeholder 2"/>
          <p:cNvSpPr>
            <a:spLocks noGrp="1"/>
          </p:cNvSpPr>
          <p:nvPr>
            <p:ph type="pic" sz="quarter" idx="40"/>
          </p:nvPr>
        </p:nvSpPr>
        <p:spPr>
          <a:xfrm>
            <a:off x="6248400" y="1828800"/>
            <a:ext cx="2665800" cy="26658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8" name="Text Placeholder 4"/>
          <p:cNvSpPr>
            <a:spLocks noGrp="1"/>
          </p:cNvSpPr>
          <p:nvPr>
            <p:ph type="body" sz="quarter" idx="41" hasCustomPrompt="1"/>
          </p:nvPr>
        </p:nvSpPr>
        <p:spPr>
          <a:xfrm>
            <a:off x="3442687" y="4572000"/>
            <a:ext cx="2286000" cy="140610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6438300" y="4572000"/>
            <a:ext cx="2286000" cy="140610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4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0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059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262372" y="3018696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41"/>
          </p:nvPr>
        </p:nvSpPr>
        <p:spPr>
          <a:xfrm>
            <a:off x="415232" y="1219199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2" name="Text Placeholder 4"/>
          <p:cNvSpPr>
            <a:spLocks noGrp="1"/>
          </p:cNvSpPr>
          <p:nvPr>
            <p:ph type="body" sz="quarter" idx="42" hasCustomPrompt="1"/>
          </p:nvPr>
        </p:nvSpPr>
        <p:spPr>
          <a:xfrm>
            <a:off x="2458116" y="3018697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43"/>
          </p:nvPr>
        </p:nvSpPr>
        <p:spPr>
          <a:xfrm>
            <a:off x="2610976" y="1219200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4" name="Text Placeholder 4"/>
          <p:cNvSpPr>
            <a:spLocks noGrp="1"/>
          </p:cNvSpPr>
          <p:nvPr>
            <p:ph type="body" sz="quarter" idx="44" hasCustomPrompt="1"/>
          </p:nvPr>
        </p:nvSpPr>
        <p:spPr>
          <a:xfrm>
            <a:off x="4626884" y="3018697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5" name="Picture Placeholder 2"/>
          <p:cNvSpPr>
            <a:spLocks noGrp="1"/>
          </p:cNvSpPr>
          <p:nvPr>
            <p:ph type="pic" sz="quarter" idx="45"/>
          </p:nvPr>
        </p:nvSpPr>
        <p:spPr>
          <a:xfrm>
            <a:off x="4779744" y="1219200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6" name="Text Placeholder 4"/>
          <p:cNvSpPr>
            <a:spLocks noGrp="1"/>
          </p:cNvSpPr>
          <p:nvPr>
            <p:ph type="body" sz="quarter" idx="46" hasCustomPrompt="1"/>
          </p:nvPr>
        </p:nvSpPr>
        <p:spPr>
          <a:xfrm>
            <a:off x="6819100" y="3018697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7" name="Picture Placeholder 2"/>
          <p:cNvSpPr>
            <a:spLocks noGrp="1"/>
          </p:cNvSpPr>
          <p:nvPr>
            <p:ph type="pic" sz="quarter" idx="47"/>
          </p:nvPr>
        </p:nvSpPr>
        <p:spPr>
          <a:xfrm>
            <a:off x="6971960" y="1219200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48" hasCustomPrompt="1"/>
          </p:nvPr>
        </p:nvSpPr>
        <p:spPr>
          <a:xfrm>
            <a:off x="262372" y="5410199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49"/>
          </p:nvPr>
        </p:nvSpPr>
        <p:spPr>
          <a:xfrm>
            <a:off x="415232" y="3610702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0" name="Text Placeholder 4"/>
          <p:cNvSpPr>
            <a:spLocks noGrp="1"/>
          </p:cNvSpPr>
          <p:nvPr>
            <p:ph type="body" sz="quarter" idx="50" hasCustomPrompt="1"/>
          </p:nvPr>
        </p:nvSpPr>
        <p:spPr>
          <a:xfrm>
            <a:off x="2458116" y="54102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51" name="Picture Placeholder 2"/>
          <p:cNvSpPr>
            <a:spLocks noGrp="1"/>
          </p:cNvSpPr>
          <p:nvPr>
            <p:ph type="pic" sz="quarter" idx="51"/>
          </p:nvPr>
        </p:nvSpPr>
        <p:spPr>
          <a:xfrm>
            <a:off x="2610976" y="3610703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2" name="Text Placeholder 4"/>
          <p:cNvSpPr>
            <a:spLocks noGrp="1"/>
          </p:cNvSpPr>
          <p:nvPr>
            <p:ph type="body" sz="quarter" idx="52" hasCustomPrompt="1"/>
          </p:nvPr>
        </p:nvSpPr>
        <p:spPr>
          <a:xfrm>
            <a:off x="4626884" y="54102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53" name="Picture Placeholder 2"/>
          <p:cNvSpPr>
            <a:spLocks noGrp="1"/>
          </p:cNvSpPr>
          <p:nvPr>
            <p:ph type="pic" sz="quarter" idx="53"/>
          </p:nvPr>
        </p:nvSpPr>
        <p:spPr>
          <a:xfrm>
            <a:off x="4779744" y="3610703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54" name="Text Placeholder 4"/>
          <p:cNvSpPr>
            <a:spLocks noGrp="1"/>
          </p:cNvSpPr>
          <p:nvPr>
            <p:ph type="body" sz="quarter" idx="54" hasCustomPrompt="1"/>
          </p:nvPr>
        </p:nvSpPr>
        <p:spPr>
          <a:xfrm>
            <a:off x="6819100" y="54102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0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smtClean="0"/>
              <a:t>Click to edit text styles</a:t>
            </a:r>
          </a:p>
          <a:p>
            <a:pPr lvl="1"/>
            <a:r>
              <a:rPr lang="en-US" smtClean="0"/>
              <a:t>Second level</a:t>
            </a:r>
            <a:endParaRPr lang="en-US"/>
          </a:p>
        </p:txBody>
      </p:sp>
      <p:sp>
        <p:nvSpPr>
          <p:cNvPr id="55" name="Picture Placeholder 2"/>
          <p:cNvSpPr>
            <a:spLocks noGrp="1"/>
          </p:cNvSpPr>
          <p:nvPr>
            <p:ph type="pic" sz="quarter" idx="55"/>
          </p:nvPr>
        </p:nvSpPr>
        <p:spPr>
          <a:xfrm>
            <a:off x="6971960" y="3610703"/>
            <a:ext cx="1764000" cy="1764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grpSp>
        <p:nvGrpSpPr>
          <p:cNvPr id="29" name="Group 28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30" name="Rounded Rectangle 29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31" name="Rounded Rectangle 30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1483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8" hasCustomPrompt="1"/>
          </p:nvPr>
        </p:nvSpPr>
        <p:spPr>
          <a:xfrm>
            <a:off x="597280" y="3247296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34" name="Picture Placeholder 2"/>
          <p:cNvSpPr>
            <a:spLocks noGrp="1"/>
          </p:cNvSpPr>
          <p:nvPr>
            <p:ph type="pic" sz="quarter" idx="41"/>
          </p:nvPr>
        </p:nvSpPr>
        <p:spPr>
          <a:xfrm>
            <a:off x="750140" y="1580400"/>
            <a:ext cx="1620000" cy="162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48" name="Text Placeholder 4"/>
          <p:cNvSpPr>
            <a:spLocks noGrp="1"/>
          </p:cNvSpPr>
          <p:nvPr>
            <p:ph type="body" sz="quarter" idx="48" hasCustomPrompt="1"/>
          </p:nvPr>
        </p:nvSpPr>
        <p:spPr>
          <a:xfrm>
            <a:off x="597280" y="5638800"/>
            <a:ext cx="2069720" cy="45720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" b="0">
                <a:solidFill>
                  <a:schemeClr val="tx1"/>
                </a:solidFill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accent4"/>
                </a:solidFill>
                <a:latin typeface="+mn-lt"/>
              </a:defRPr>
            </a:lvl2pPr>
          </a:lstStyle>
          <a:p>
            <a:pPr lvl="0"/>
            <a:r>
              <a:rPr lang="en-US" dirty="0" smtClean="0"/>
              <a:t>CLICK TO EDIT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49" name="Picture Placeholder 2"/>
          <p:cNvSpPr>
            <a:spLocks noGrp="1"/>
          </p:cNvSpPr>
          <p:nvPr>
            <p:ph type="pic" sz="quarter" idx="49"/>
          </p:nvPr>
        </p:nvSpPr>
        <p:spPr>
          <a:xfrm>
            <a:off x="750140" y="3963112"/>
            <a:ext cx="1620000" cy="16200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sp>
        <p:nvSpPr>
          <p:cNvPr id="33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5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2937878" y="1676400"/>
            <a:ext cx="5680660" cy="205740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37" name="Text Placeholder 4"/>
          <p:cNvSpPr>
            <a:spLocks noGrp="1"/>
          </p:cNvSpPr>
          <p:nvPr>
            <p:ph type="body" sz="quarter" idx="50" hasCustomPrompt="1"/>
          </p:nvPr>
        </p:nvSpPr>
        <p:spPr>
          <a:xfrm>
            <a:off x="2937878" y="3962400"/>
            <a:ext cx="5680660" cy="205740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  <a:endParaRPr lang="en-US" dirty="0"/>
          </a:p>
        </p:txBody>
      </p:sp>
      <p:sp>
        <p:nvSpPr>
          <p:cNvPr id="6" name="AutoShape 4"/>
          <p:cNvSpPr>
            <a:spLocks noChangeAspect="1" noChangeArrowheads="1" noTextEdit="1"/>
          </p:cNvSpPr>
          <p:nvPr userDrawn="1"/>
        </p:nvSpPr>
        <p:spPr bwMode="auto">
          <a:xfrm>
            <a:off x="3625850" y="2673350"/>
            <a:ext cx="1890713" cy="196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3" name="Rounded Rectangle 22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4" name="Rounded Rectangle 23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2205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9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Brea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</p:spPr>
        <p:txBody>
          <a:bodyPr numCol="1" anchor="ctr">
            <a:normAutofit/>
          </a:bodyPr>
          <a:lstStyle>
            <a:lvl1pPr marL="0" indent="0" algn="ctr">
              <a:buNone/>
              <a:defRPr sz="1200" b="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58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3041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5438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083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887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984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71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8448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166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3329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418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ext 1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2149418"/>
            <a:ext cx="8229600" cy="3489382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6" name="Group 15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7" name="Rounded Rectangle 16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18" name="Rounded Rectangle 17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328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Text 2 Colum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57200" y="2133600"/>
            <a:ext cx="8229600" cy="3429000"/>
          </a:xfrm>
        </p:spPr>
        <p:txBody>
          <a:bodyPr numCol="2" spcCol="36000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150000"/>
              <a:buFont typeface="Arial" pitchFamily="34" charset="0"/>
              <a:buNone/>
              <a:defRPr sz="1800">
                <a:solidFill>
                  <a:schemeClr val="accent4"/>
                </a:solidFill>
              </a:defRPr>
            </a:lvl1pPr>
            <a:lvl2pPr marL="0" indent="0"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100000"/>
              <a:buFont typeface="Arial" pitchFamily="34" charset="0"/>
              <a:buNone/>
              <a:defRPr sz="18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14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12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12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0" name="Rounded Rectangle 19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1386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case We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619" y="1981200"/>
            <a:ext cx="6070956" cy="3429000"/>
          </a:xfrm>
          <a:prstGeom prst="rect">
            <a:avLst/>
          </a:prstGeom>
          <a:effectLst>
            <a:reflection stA="14000" endPos="12000" dist="63500" dir="5400000" sy="-100000" algn="bl" rotWithShape="0"/>
          </a:effectLst>
        </p:spPr>
      </p:pic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73018" y="1981200"/>
            <a:ext cx="2481530" cy="3124200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3510116" y="2195053"/>
            <a:ext cx="4567083" cy="29447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8" name="Rounded Rectangle 17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2" name="Rounded Rectangle 21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4370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case mobi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828800"/>
            <a:ext cx="2868749" cy="3733800"/>
          </a:xfrm>
          <a:prstGeom prst="rect">
            <a:avLst/>
          </a:prstGeom>
          <a:effectLst>
            <a:reflection stA="29000" endPos="11000" dist="12700" dir="5400000" sy="-100000" algn="bl" rotWithShape="0"/>
          </a:effectLst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3500438"/>
            <a:ext cx="1018718" cy="2062162"/>
          </a:xfrm>
          <a:prstGeom prst="rect">
            <a:avLst/>
          </a:prstGeom>
          <a:effectLst>
            <a:reflection stA="29000" endPos="11000" dist="12700" dir="5400000" sy="-100000" algn="bl" rotWithShape="0"/>
          </a:effectLst>
        </p:spPr>
      </p:pic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1886314"/>
            <a:ext cx="3429000" cy="3676286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6033175" y="2207665"/>
            <a:ext cx="2224754" cy="2976784"/>
          </a:xfrm>
          <a:prstGeom prst="roundRect">
            <a:avLst>
              <a:gd name="adj" fmla="val 2838"/>
            </a:avLst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437738" y="3819526"/>
            <a:ext cx="823913" cy="142636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4" name="Rounded Rectangle 23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5" name="Rounded Rectangle 24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195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case SE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4267200" y="1600200"/>
            <a:ext cx="4038600" cy="4038600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704" y="1962514"/>
            <a:ext cx="3171644" cy="3752486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4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551817" y="4662584"/>
            <a:ext cx="1447800" cy="1051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733800" y="4662584"/>
            <a:ext cx="1447800" cy="1051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369834" y="4662584"/>
            <a:ext cx="1447800" cy="1051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26" name="Rounded Rectangle 25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7" name="Rounded Rectangle 26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3079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re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1918213"/>
            <a:ext cx="3069566" cy="2322149"/>
          </a:xfrm>
        </p:spPr>
        <p:txBody>
          <a:bodyPr wrap="square" tIns="0" bIns="0" numCol="1" spcCol="360000"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80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4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sp>
        <p:nvSpPr>
          <p:cNvPr id="7" name="Media Placeholder 6"/>
          <p:cNvSpPr>
            <a:spLocks noGrp="1"/>
          </p:cNvSpPr>
          <p:nvPr>
            <p:ph type="media" sz="quarter" idx="12"/>
          </p:nvPr>
        </p:nvSpPr>
        <p:spPr>
          <a:xfrm>
            <a:off x="3733800" y="1905000"/>
            <a:ext cx="4953000" cy="3352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</a:defRPr>
            </a:lvl1pPr>
          </a:lstStyle>
          <a:p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8" name="Rounded Rectangle 17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1" name="Rounded Rectangle 20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938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able Placeholder 3"/>
          <p:cNvSpPr>
            <a:spLocks noGrp="1"/>
          </p:cNvSpPr>
          <p:nvPr>
            <p:ph type="tbl" sz="quarter" idx="11"/>
          </p:nvPr>
        </p:nvSpPr>
        <p:spPr>
          <a:xfrm>
            <a:off x="457200" y="1828800"/>
            <a:ext cx="8229600" cy="3886200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>
                <a:solidFill>
                  <a:schemeClr val="accent4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4800"/>
            <a:ext cx="8229600" cy="60960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000" b="0" spc="-15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925359"/>
            <a:ext cx="8229600" cy="466725"/>
          </a:xfr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 spc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  <a:endParaRPr lang="en-US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337871" y="6171539"/>
            <a:ext cx="1595704" cy="410779"/>
            <a:chOff x="337871" y="6179121"/>
            <a:chExt cx="1595704" cy="410779"/>
          </a:xfrm>
        </p:grpSpPr>
        <p:sp>
          <p:nvSpPr>
            <p:cNvPr id="19" name="Rounded Rectangle 18"/>
            <p:cNvSpPr/>
            <p:nvPr userDrawn="1"/>
          </p:nvSpPr>
          <p:spPr>
            <a:xfrm>
              <a:off x="337871" y="6193900"/>
              <a:ext cx="528904" cy="396000"/>
            </a:xfrm>
            <a:prstGeom prst="round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pPr marL="0" marR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1200" dirty="0" smtClean="0">
                  <a:solidFill>
                    <a:schemeClr val="lt1"/>
                  </a:solidFill>
                  <a:latin typeface="FontAwesome" pitchFamily="2" charset="0"/>
                  <a:ea typeface="+mn-ea"/>
                  <a:cs typeface="+mn-cs"/>
                </a:rPr>
                <a:t></a:t>
              </a:r>
              <a:endParaRPr lang="en-US" sz="1800" kern="1200" dirty="0" smtClean="0">
                <a:solidFill>
                  <a:schemeClr val="lt1"/>
                </a:solidFill>
                <a:latin typeface="FontAwesome" pitchFamily="2" charset="0"/>
                <a:ea typeface="+mn-ea"/>
                <a:cs typeface="+mn-cs"/>
              </a:endParaRPr>
            </a:p>
          </p:txBody>
        </p:sp>
        <p:sp>
          <p:nvSpPr>
            <p:cNvPr id="20" name="Rounded Rectangle 19"/>
            <p:cNvSpPr/>
            <p:nvPr userDrawn="1"/>
          </p:nvSpPr>
          <p:spPr>
            <a:xfrm>
              <a:off x="898630" y="6179121"/>
              <a:ext cx="1034945" cy="387458"/>
            </a:xfrm>
            <a:prstGeom prst="roundRect">
              <a:avLst>
                <a:gd name="adj" fmla="val 30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72000" rtlCol="0" anchor="ctr"/>
            <a:lstStyle/>
            <a:p>
              <a:r>
                <a:rPr lang="en-US" sz="1800" b="0" spc="0" dirty="0" smtClean="0">
                  <a:solidFill>
                    <a:schemeClr val="accent6"/>
                  </a:solidFill>
                  <a:latin typeface="+mj-lt"/>
                </a:rPr>
                <a:t>nikmd23</a:t>
              </a:r>
              <a:endParaRPr lang="ru-RU" sz="1400" b="0" spc="0" dirty="0">
                <a:solidFill>
                  <a:schemeClr val="accent6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256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34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9" r:id="rId2"/>
    <p:sldLayoutId id="2147483690" r:id="rId3"/>
    <p:sldLayoutId id="2147483689" r:id="rId4"/>
    <p:sldLayoutId id="2147483702" r:id="rId5"/>
    <p:sldLayoutId id="2147483713" r:id="rId6"/>
    <p:sldLayoutId id="2147483712" r:id="rId7"/>
    <p:sldLayoutId id="2147483711" r:id="rId8"/>
    <p:sldLayoutId id="2147483691" r:id="rId9"/>
    <p:sldLayoutId id="2147483694" r:id="rId10"/>
    <p:sldLayoutId id="2147483695" r:id="rId11"/>
    <p:sldLayoutId id="2147483707" r:id="rId12"/>
    <p:sldLayoutId id="2147483705" r:id="rId13"/>
    <p:sldLayoutId id="2147483704" r:id="rId14"/>
    <p:sldLayoutId id="2147483698" r:id="rId15"/>
    <p:sldLayoutId id="2147483708" r:id="rId16"/>
    <p:sldLayoutId id="2147483709" r:id="rId17"/>
    <p:sldLayoutId id="2147483710" r:id="rId18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954C93-1EC8-48F5-B3A3-EE97182C16C4}" type="datetimeFigureOut">
              <a:rPr lang="en-US" smtClean="0"/>
              <a:t>5/25/2014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49227-C3C3-416E-A102-8265F8125D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519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16.png"/><Relationship Id="rId18" Type="http://schemas.openxmlformats.org/officeDocument/2006/relationships/image" Target="../media/image21.emf"/><Relationship Id="rId3" Type="http://schemas.openxmlformats.org/officeDocument/2006/relationships/image" Target="../media/image6.png"/><Relationship Id="rId21" Type="http://schemas.openxmlformats.org/officeDocument/2006/relationships/image" Target="../media/image24.emf"/><Relationship Id="rId7" Type="http://schemas.openxmlformats.org/officeDocument/2006/relationships/image" Target="../media/image10.emf"/><Relationship Id="rId12" Type="http://schemas.openxmlformats.org/officeDocument/2006/relationships/image" Target="../media/image15.emf"/><Relationship Id="rId17" Type="http://schemas.openxmlformats.org/officeDocument/2006/relationships/image" Target="../media/image20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9.emf"/><Relationship Id="rId20" Type="http://schemas.openxmlformats.org/officeDocument/2006/relationships/image" Target="../media/image23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11" Type="http://schemas.openxmlformats.org/officeDocument/2006/relationships/image" Target="../media/image14.emf"/><Relationship Id="rId5" Type="http://schemas.openxmlformats.org/officeDocument/2006/relationships/image" Target="../media/image8.emf"/><Relationship Id="rId15" Type="http://schemas.openxmlformats.org/officeDocument/2006/relationships/image" Target="../media/image18.emf"/><Relationship Id="rId10" Type="http://schemas.openxmlformats.org/officeDocument/2006/relationships/image" Target="../media/image13.emf"/><Relationship Id="rId19" Type="http://schemas.openxmlformats.org/officeDocument/2006/relationships/image" Target="../media/image22.emf"/><Relationship Id="rId4" Type="http://schemas.openxmlformats.org/officeDocument/2006/relationships/image" Target="../media/image7.emf"/><Relationship Id="rId9" Type="http://schemas.openxmlformats.org/officeDocument/2006/relationships/image" Target="../media/image12.emf"/><Relationship Id="rId1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21.emf"/><Relationship Id="rId7" Type="http://schemas.openxmlformats.org/officeDocument/2006/relationships/image" Target="../media/image3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emf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rojectkudu/kudu/wiki/Deployment-hook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28.png"/><Relationship Id="rId7" Type="http://schemas.openxmlformats.org/officeDocument/2006/relationships/image" Target="../media/image2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10" Type="http://schemas.openxmlformats.org/officeDocument/2006/relationships/image" Target="../media/image32.emf"/><Relationship Id="rId4" Type="http://schemas.openxmlformats.org/officeDocument/2006/relationships/image" Target="../media/image29.png"/><Relationship Id="rId9" Type="http://schemas.openxmlformats.org/officeDocument/2006/relationships/image" Target="../media/image2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13.xml"/><Relationship Id="rId6" Type="http://schemas.openxmlformats.org/officeDocument/2006/relationships/chart" Target="../charts/chart22.xml"/><Relationship Id="rId5" Type="http://schemas.openxmlformats.org/officeDocument/2006/relationships/chart" Target="../charts/chart21.xml"/><Relationship Id="rId4" Type="http://schemas.openxmlformats.org/officeDocument/2006/relationships/chart" Target="../charts/chart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2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4.emf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7086600" y="4572000"/>
            <a:ext cx="457200" cy="4572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284470" y="5620798"/>
            <a:ext cx="324000" cy="324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847931" y="6330692"/>
            <a:ext cx="180000" cy="18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981200" y="1403225"/>
            <a:ext cx="4114799" cy="41147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2471669" y="3959882"/>
            <a:ext cx="3151547" cy="97187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secrets,</a:t>
            </a:r>
            <a:br>
              <a:rPr lang="en-US" sz="2800" dirty="0" smtClean="0">
                <a:solidFill>
                  <a:schemeClr val="accent4"/>
                </a:solidFill>
                <a:latin typeface="+mj-lt"/>
              </a:rPr>
            </a:b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exposed!</a:t>
            </a:r>
            <a:endParaRPr 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2476401" y="3413090"/>
            <a:ext cx="3142082" cy="6858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  <a:latin typeface="Novecento sans wide Book" panose="00000405000000000000" pitchFamily="50" charset="0"/>
              </a:rPr>
              <a:t>w</a:t>
            </a:r>
            <a:r>
              <a:rPr lang="en-US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eb </a:t>
            </a:r>
            <a:r>
              <a:rPr lang="en-US" b="1" dirty="0">
                <a:solidFill>
                  <a:schemeClr val="bg1"/>
                </a:solidFill>
                <a:latin typeface="Novecento sans wide Book" panose="00000405000000000000" pitchFamily="50" charset="0"/>
              </a:rPr>
              <a:t>s</a:t>
            </a:r>
            <a:r>
              <a:rPr lang="en-US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ites</a:t>
            </a:r>
            <a:endParaRPr lang="en-US" b="1" dirty="0">
              <a:solidFill>
                <a:schemeClr val="bg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1363857" y="340950"/>
            <a:ext cx="360000" cy="36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257800" y="990600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09600" y="4267200"/>
            <a:ext cx="180000" cy="18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410200" y="1212725"/>
            <a:ext cx="620510" cy="6205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5602945" y="-44575"/>
            <a:ext cx="2359955" cy="235995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7394701" y="2613151"/>
            <a:ext cx="1520699" cy="152069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7543800" y="4398640"/>
            <a:ext cx="2143985" cy="214398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758480" y="4843500"/>
            <a:ext cx="1447800" cy="1447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1399558" y="5200302"/>
            <a:ext cx="1800842" cy="180084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-115813" y="990600"/>
            <a:ext cx="1858804" cy="185880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2152572" y="-129225"/>
            <a:ext cx="1209825" cy="1209825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-434023" y="3103198"/>
            <a:ext cx="1209825" cy="120982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28653" y="4974033"/>
            <a:ext cx="1094298" cy="109429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037075" y="4046617"/>
            <a:ext cx="724966" cy="72496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hlinkClick r:id="" action="ppaction://hlinkshowjump?jump=nextslide"/>
          </p:cNvPr>
          <p:cNvSpPr/>
          <p:nvPr/>
        </p:nvSpPr>
        <p:spPr>
          <a:xfrm>
            <a:off x="3676116" y="5877000"/>
            <a:ext cx="828600" cy="828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124200" y="2430566"/>
            <a:ext cx="1755600" cy="9300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474" y="1256337"/>
            <a:ext cx="2782601" cy="27769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4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823" y="129604"/>
            <a:ext cx="1956825" cy="1940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5" name="Picture 27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819" y="5223231"/>
            <a:ext cx="719714" cy="50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6" name="Picture 15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401" y="6043150"/>
            <a:ext cx="434975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7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152" y="5585144"/>
            <a:ext cx="1155638" cy="1010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" name="Picture 73"/>
          <p:cNvPicPr>
            <a:picLocks noChangeAspect="1"/>
          </p:cNvPicPr>
          <p:nvPr/>
        </p:nvPicPr>
        <p:blipFill>
          <a:blip r:embed="rId8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10" y="3415640"/>
            <a:ext cx="336840" cy="544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9" name="Picture 13"/>
          <p:cNvPicPr>
            <a:picLocks noChangeAspect="1"/>
          </p:cNvPicPr>
          <p:nvPr/>
        </p:nvPicPr>
        <p:blipFill>
          <a:blip r:embed="rId9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768" y="109150"/>
            <a:ext cx="733432" cy="726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" name="Picture 2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7142" y="5114925"/>
            <a:ext cx="890476" cy="9089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2" name="Picture 8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0999" y="4931757"/>
            <a:ext cx="936908" cy="1077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3" name="Picture 6"/>
          <p:cNvPicPr>
            <a:picLocks noChangeAspect="1"/>
          </p:cNvPicPr>
          <p:nvPr/>
        </p:nvPicPr>
        <p:blipFill>
          <a:blip r:embed="rId1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709" y="4241255"/>
            <a:ext cx="420028" cy="355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51" y="1352450"/>
            <a:ext cx="1113764" cy="1113764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307" y="2905086"/>
            <a:ext cx="921486" cy="921486"/>
          </a:xfrm>
          <a:prstGeom prst="rect">
            <a:avLst/>
          </a:prstGeom>
        </p:spPr>
      </p:pic>
      <p:pic>
        <p:nvPicPr>
          <p:cNvPr id="76" name="Picture 15"/>
          <p:cNvPicPr>
            <a:picLocks noChangeAspect="1"/>
          </p:cNvPicPr>
          <p:nvPr/>
        </p:nvPicPr>
        <p:blipFill>
          <a:blip r:embed="rId1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338" y="3323797"/>
            <a:ext cx="469238" cy="4233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20"/>
          <p:cNvPicPr>
            <a:picLocks noChangeAspect="1"/>
          </p:cNvPicPr>
          <p:nvPr/>
        </p:nvPicPr>
        <p:blipFill>
          <a:blip r:embed="rId1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431" y="906878"/>
            <a:ext cx="356048" cy="364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8" name="Picture 21"/>
          <p:cNvPicPr>
            <a:picLocks noChangeAspect="1"/>
          </p:cNvPicPr>
          <p:nvPr/>
        </p:nvPicPr>
        <p:blipFill>
          <a:blip r:embed="rId1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039" y="5531295"/>
            <a:ext cx="356048" cy="364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9" name="Picture 14"/>
          <p:cNvPicPr>
            <a:picLocks noChangeAspect="1"/>
          </p:cNvPicPr>
          <p:nvPr/>
        </p:nvPicPr>
        <p:blipFill>
          <a:blip r:embed="rId1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1957" y="1417826"/>
            <a:ext cx="401952" cy="399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0" name="Picture 18"/>
          <p:cNvPicPr>
            <a:picLocks noChangeAspect="1"/>
          </p:cNvPicPr>
          <p:nvPr/>
        </p:nvPicPr>
        <p:blipFill>
          <a:blip r:embed="rId19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1246" y="829377"/>
            <a:ext cx="374448" cy="288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" name="Picture 16"/>
          <p:cNvPicPr>
            <a:picLocks noChangeAspect="1"/>
          </p:cNvPicPr>
          <p:nvPr/>
        </p:nvPicPr>
        <p:blipFill>
          <a:blip r:embed="rId20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405" y="2951465"/>
            <a:ext cx="401950" cy="372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2" name="Picture 17"/>
          <p:cNvPicPr>
            <a:picLocks noChangeAspect="1"/>
          </p:cNvPicPr>
          <p:nvPr/>
        </p:nvPicPr>
        <p:blipFill>
          <a:blip r:embed="rId21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507" y="4312671"/>
            <a:ext cx="318386" cy="36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4787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DEPLOYMENT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workflow + settings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83820" y="3539561"/>
            <a:ext cx="896112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5349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848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Scm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Acquire source from source control system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691516" y="4401073"/>
            <a:ext cx="2177037" cy="1330220"/>
            <a:chOff x="1606113" y="4781488"/>
            <a:chExt cx="2177037" cy="1330219"/>
          </a:xfrm>
        </p:grpSpPr>
        <p:sp>
          <p:nvSpPr>
            <p:cNvPr id="12" name="TextBox 11"/>
            <p:cNvSpPr txBox="1"/>
            <p:nvPr/>
          </p:nvSpPr>
          <p:spPr>
            <a:xfrm>
              <a:off x="1611184" y="4781488"/>
              <a:ext cx="18101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bg1"/>
                  </a:solidFill>
                  <a:latin typeface="+mj-lt"/>
                </a:rPr>
                <a:t>AppSettings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606113" y="5172989"/>
              <a:ext cx="2177037" cy="9387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SCM_REPOSITORY_PATH</a:t>
              </a:r>
              <a:b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SCM_NO_REPOSITORY</a:t>
              </a:r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/>
              </a:r>
              <a:b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SCM_TARGET_PATH</a:t>
              </a:r>
            </a:p>
            <a:p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PROJECT</a:t>
              </a:r>
            </a:p>
            <a:p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  <a:endPara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623310" y="1879680"/>
            <a:ext cx="1257300" cy="977433"/>
            <a:chOff x="3429000" y="1879680"/>
            <a:chExt cx="1257300" cy="977433"/>
          </a:xfrm>
        </p:grpSpPr>
        <p:sp>
          <p:nvSpPr>
            <p:cNvPr id="14" name="TextBox 13"/>
            <p:cNvSpPr txBox="1"/>
            <p:nvPr/>
          </p:nvSpPr>
          <p:spPr>
            <a:xfrm>
              <a:off x="3429000" y="1879680"/>
              <a:ext cx="8499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Build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Compile binary assets (if applicable)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801774" y="1879680"/>
            <a:ext cx="1257300" cy="977433"/>
            <a:chOff x="5576984" y="1879680"/>
            <a:chExt cx="1257300" cy="977433"/>
          </a:xfrm>
        </p:grpSpPr>
        <p:sp>
          <p:nvSpPr>
            <p:cNvPr id="17" name="TextBox 16"/>
            <p:cNvSpPr txBox="1"/>
            <p:nvPr/>
          </p:nvSpPr>
          <p:spPr>
            <a:xfrm>
              <a:off x="5576984" y="1879680"/>
              <a:ext cx="8258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5"/>
                  </a:solidFill>
                  <a:latin typeface="+mj-lt"/>
                </a:rPr>
                <a:t>Copy</a:t>
              </a:r>
              <a:endParaRPr lang="en-US" sz="20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76984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Deploy assets to </a:t>
              </a:r>
              <a:r>
                <a:rPr lang="en-US" sz="1200" dirty="0" err="1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wwwroot</a:t>
              </a:r>
              <a:r>
                <a:rPr lang="en-US" sz="1200" dirty="0" smtClean="0">
                  <a:solidFill>
                    <a:schemeClr val="accent4"/>
                  </a:solidFill>
                </a:rPr>
                <a:t> directory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2947374" y="4423350"/>
            <a:ext cx="3281689" cy="1652682"/>
            <a:chOff x="3842724" y="4781490"/>
            <a:chExt cx="3281689" cy="1652682"/>
          </a:xfrm>
        </p:grpSpPr>
        <p:sp>
          <p:nvSpPr>
            <p:cNvPr id="21" name="TextBox 20"/>
            <p:cNvSpPr txBox="1"/>
            <p:nvPr/>
          </p:nvSpPr>
          <p:spPr>
            <a:xfrm>
              <a:off x="3842726" y="4781490"/>
              <a:ext cx="10743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1"/>
                  </a:solidFill>
                  <a:latin typeface="+mj-lt"/>
                </a:rPr>
                <a:t>.</a:t>
              </a:r>
              <a:r>
                <a:rPr lang="en-US" sz="2000" dirty="0" err="1">
                  <a:solidFill>
                    <a:schemeClr val="accent1"/>
                  </a:solidFill>
                  <a:latin typeface="+mj-lt"/>
                </a:rPr>
                <a:t>i</a:t>
              </a:r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ni</a:t>
              </a:r>
              <a:r>
                <a:rPr lang="en-US" sz="2000" dirty="0" smtClean="0">
                  <a:solidFill>
                    <a:schemeClr val="accent1"/>
                  </a:solidFill>
                  <a:latin typeface="+mj-lt"/>
                </a:rPr>
                <a:t> File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842724" y="5156899"/>
              <a:ext cx="3281689" cy="12772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SCM_BUILD_ARGS</a:t>
              </a:r>
            </a:p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SCM_SCRIPT_GENERATOR_ARGS</a:t>
              </a:r>
            </a:p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SCM_DISABLE_SUBMODULES</a:t>
              </a:r>
            </a:p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SCM_USE_SHALLOW_CLONE</a:t>
              </a:r>
            </a:p>
            <a:p>
              <a: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SCM_POST_DEPLOYMENT_ACTIONS_PATH</a:t>
              </a:r>
              <a:endPara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DIAGNOSTICS</a:t>
              </a:r>
              <a: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_*</a:t>
              </a:r>
            </a:p>
            <a:p>
              <a:r>
                <a:rPr lang="en-US" sz="1100" dirty="0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  <a:endPara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011584" y="4433488"/>
            <a:ext cx="1045066" cy="587340"/>
            <a:chOff x="7855770" y="4781490"/>
            <a:chExt cx="1045066" cy="587340"/>
          </a:xfrm>
        </p:grpSpPr>
        <p:sp>
          <p:nvSpPr>
            <p:cNvPr id="28" name="TextBox 27"/>
            <p:cNvSpPr txBox="1"/>
            <p:nvPr/>
          </p:nvSpPr>
          <p:spPr>
            <a:xfrm>
              <a:off x="7855770" y="4781490"/>
              <a:ext cx="8579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Hook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55770" y="5091831"/>
              <a:ext cx="104506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5280660" y="4423350"/>
            <a:ext cx="2320004" cy="650289"/>
            <a:chOff x="6052030" y="4781490"/>
            <a:chExt cx="2320004" cy="650289"/>
          </a:xfrm>
        </p:grpSpPr>
        <p:sp>
          <p:nvSpPr>
            <p:cNvPr id="24" name="TextBox 23"/>
            <p:cNvSpPr txBox="1"/>
            <p:nvPr/>
          </p:nvSpPr>
          <p:spPr>
            <a:xfrm>
              <a:off x="6059790" y="4781490"/>
              <a:ext cx="12891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6"/>
                  </a:solidFill>
                  <a:latin typeface="+mj-lt"/>
                </a:rPr>
                <a:t>.</a:t>
              </a:r>
              <a:r>
                <a:rPr lang="en-US" sz="2000" dirty="0" err="1" smtClean="0">
                  <a:solidFill>
                    <a:schemeClr val="accent6"/>
                  </a:solidFill>
                  <a:latin typeface="+mj-lt"/>
                </a:rPr>
                <a:t>cmd</a:t>
              </a:r>
              <a:r>
                <a:rPr lang="en-US" sz="2000" dirty="0" smtClean="0">
                  <a:solidFill>
                    <a:schemeClr val="accent6"/>
                  </a:solidFill>
                  <a:latin typeface="+mj-lt"/>
                </a:rPr>
                <a:t> File</a:t>
              </a:r>
              <a:endParaRPr lang="en-US" sz="2000" dirty="0">
                <a:solidFill>
                  <a:schemeClr val="accent6"/>
                </a:solidFill>
                <a:latin typeface="+mj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052030" y="5170169"/>
              <a:ext cx="2320004" cy="2616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azure site </a:t>
              </a:r>
              <a:r>
                <a:rPr lang="en-US" sz="1100" dirty="0" err="1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deploymentscript</a:t>
              </a:r>
              <a:endParaRPr lang="en-US" sz="1100" dirty="0">
                <a:solidFill>
                  <a:schemeClr val="accent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736194" y="1879680"/>
            <a:ext cx="1384946" cy="1162099"/>
            <a:chOff x="7477114" y="1879680"/>
            <a:chExt cx="1384946" cy="1162099"/>
          </a:xfrm>
        </p:grpSpPr>
        <p:sp>
          <p:nvSpPr>
            <p:cNvPr id="32" name="TextBox 31"/>
            <p:cNvSpPr txBox="1"/>
            <p:nvPr/>
          </p:nvSpPr>
          <p:spPr>
            <a:xfrm>
              <a:off x="7477114" y="1879680"/>
              <a:ext cx="7793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Post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477114" y="2210782"/>
              <a:ext cx="138494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Execute action hook script after successful deployment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7149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03182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4131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56842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297408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4925954" y="3438059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7249080" y="345243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7654934" y="345531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</p:cNvCxnSpPr>
          <p:nvPr/>
        </p:nvCxnSpPr>
        <p:spPr>
          <a:xfrm flipV="1">
            <a:off x="76149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36" idx="4"/>
            <a:endCxn id="11" idx="0"/>
          </p:cNvCxnSpPr>
          <p:nvPr/>
        </p:nvCxnSpPr>
        <p:spPr>
          <a:xfrm>
            <a:off x="393182" y="3629561"/>
            <a:ext cx="0" cy="24003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4"/>
            <a:endCxn id="37" idx="0"/>
          </p:cNvCxnSpPr>
          <p:nvPr/>
        </p:nvCxnSpPr>
        <p:spPr>
          <a:xfrm>
            <a:off x="3131310" y="3125411"/>
            <a:ext cx="0" cy="32415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8" idx="4"/>
            <a:endCxn id="20" idx="0"/>
          </p:cNvCxnSpPr>
          <p:nvPr/>
        </p:nvCxnSpPr>
        <p:spPr>
          <a:xfrm>
            <a:off x="2658420" y="3629561"/>
            <a:ext cx="0" cy="240033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9" idx="4"/>
            <a:endCxn id="39" idx="0"/>
          </p:cNvCxnSpPr>
          <p:nvPr/>
        </p:nvCxnSpPr>
        <p:spPr>
          <a:xfrm>
            <a:off x="5387408" y="3125411"/>
            <a:ext cx="0" cy="3241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0" idx="4"/>
            <a:endCxn id="23" idx="0"/>
          </p:cNvCxnSpPr>
          <p:nvPr/>
        </p:nvCxnSpPr>
        <p:spPr>
          <a:xfrm>
            <a:off x="5015954" y="3618059"/>
            <a:ext cx="0" cy="251535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4" idx="4"/>
            <a:endCxn id="41" idx="0"/>
          </p:cNvCxnSpPr>
          <p:nvPr/>
        </p:nvCxnSpPr>
        <p:spPr>
          <a:xfrm>
            <a:off x="7339080" y="3125411"/>
            <a:ext cx="0" cy="3270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2" idx="4"/>
            <a:endCxn id="27" idx="0"/>
          </p:cNvCxnSpPr>
          <p:nvPr/>
        </p:nvCxnSpPr>
        <p:spPr>
          <a:xfrm>
            <a:off x="7744934" y="3635311"/>
            <a:ext cx="0" cy="23428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5465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6" idx="0"/>
            <a:endCxn id="14" idx="1"/>
          </p:cNvCxnSpPr>
          <p:nvPr/>
        </p:nvCxnSpPr>
        <p:spPr>
          <a:xfrm rot="5400000" flipH="1" flipV="1">
            <a:off x="3124472" y="2086573"/>
            <a:ext cx="505676" cy="49200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19" idx="0"/>
            <a:endCxn id="17" idx="1"/>
          </p:cNvCxnSpPr>
          <p:nvPr/>
        </p:nvCxnSpPr>
        <p:spPr>
          <a:xfrm rot="5400000" flipH="1" flipV="1">
            <a:off x="5341753" y="2125390"/>
            <a:ext cx="505676" cy="414366"/>
          </a:xfrm>
          <a:prstGeom prst="bentConnector2">
            <a:avLst/>
          </a:prstGeom>
          <a:ln w="12700"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34" idx="0"/>
            <a:endCxn id="32" idx="1"/>
          </p:cNvCxnSpPr>
          <p:nvPr/>
        </p:nvCxnSpPr>
        <p:spPr>
          <a:xfrm rot="5400000" flipH="1" flipV="1">
            <a:off x="7284799" y="2134016"/>
            <a:ext cx="505676" cy="397114"/>
          </a:xfrm>
          <a:prstGeom prst="bentConnector2">
            <a:avLst/>
          </a:prstGeom>
          <a:ln w="127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11" idx="4"/>
            <a:endCxn id="12" idx="1"/>
          </p:cNvCxnSpPr>
          <p:nvPr/>
        </p:nvCxnSpPr>
        <p:spPr>
          <a:xfrm rot="16200000" flipH="1">
            <a:off x="449117" y="4353658"/>
            <a:ext cx="191534" cy="303405"/>
          </a:xfrm>
          <a:prstGeom prst="bentConnector2">
            <a:avLst/>
          </a:prstGeom>
          <a:ln w="127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stCxn id="20" idx="4"/>
            <a:endCxn id="21" idx="1"/>
          </p:cNvCxnSpPr>
          <p:nvPr/>
        </p:nvCxnSpPr>
        <p:spPr>
          <a:xfrm rot="16200000" flipH="1">
            <a:off x="2695993" y="4372021"/>
            <a:ext cx="213811" cy="288956"/>
          </a:xfrm>
          <a:prstGeom prst="bentConnector2">
            <a:avLst/>
          </a:prstGeom>
          <a:ln w="12700">
            <a:solidFill>
              <a:schemeClr val="bg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23" idx="4"/>
            <a:endCxn id="24" idx="1"/>
          </p:cNvCxnSpPr>
          <p:nvPr/>
        </p:nvCxnSpPr>
        <p:spPr>
          <a:xfrm rot="16200000" flipH="1">
            <a:off x="5045282" y="4380266"/>
            <a:ext cx="213811" cy="272466"/>
          </a:xfrm>
          <a:prstGeom prst="bentConnector2">
            <a:avLst/>
          </a:prstGeom>
          <a:ln w="1270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27" idx="4"/>
            <a:endCxn id="28" idx="1"/>
          </p:cNvCxnSpPr>
          <p:nvPr/>
        </p:nvCxnSpPr>
        <p:spPr>
          <a:xfrm rot="16200000" flipH="1">
            <a:off x="7766285" y="4388243"/>
            <a:ext cx="223949" cy="26665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91490" y="2585411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2861310" y="2585411"/>
            <a:ext cx="540000" cy="540000"/>
            <a:chOff x="2667000" y="2585411"/>
            <a:chExt cx="540000" cy="540000"/>
          </a:xfrm>
        </p:grpSpPr>
        <p:sp>
          <p:nvSpPr>
            <p:cNvPr id="16" name="Oval 15"/>
            <p:cNvSpPr/>
            <p:nvPr/>
          </p:nvSpPr>
          <p:spPr>
            <a:xfrm>
              <a:off x="2667000" y="2585411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2703000" y="2617571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ontAwesome" pitchFamily="2" charset="0"/>
                </a:rPr>
                <a:t></a:t>
              </a:r>
            </a:p>
          </p:txBody>
        </p:sp>
      </p:grpSp>
      <p:sp>
        <p:nvSpPr>
          <p:cNvPr id="11" name="Oval 10"/>
          <p:cNvSpPr/>
          <p:nvPr/>
        </p:nvSpPr>
        <p:spPr>
          <a:xfrm>
            <a:off x="123182" y="3869594"/>
            <a:ext cx="540000" cy="540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2388420" y="3869594"/>
            <a:ext cx="540000" cy="54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117408" y="2585411"/>
            <a:ext cx="540000" cy="54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4745954" y="3869594"/>
            <a:ext cx="540000" cy="540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474934" y="3869594"/>
            <a:ext cx="540000" cy="54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7069080" y="2576204"/>
            <a:ext cx="540000" cy="549207"/>
            <a:chOff x="6810000" y="2576204"/>
            <a:chExt cx="540000" cy="549207"/>
          </a:xfrm>
        </p:grpSpPr>
        <p:sp>
          <p:nvSpPr>
            <p:cNvPr id="34" name="Oval 33"/>
            <p:cNvSpPr/>
            <p:nvPr/>
          </p:nvSpPr>
          <p:spPr>
            <a:xfrm>
              <a:off x="6810000" y="2585411"/>
              <a:ext cx="540000" cy="5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6864331" y="257620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 smtClean="0">
                  <a:solidFill>
                    <a:schemeClr val="bg1"/>
                  </a:solidFill>
                  <a:latin typeface="FontAwesome" pitchFamily="2" charset="0"/>
                </a:rPr>
                <a:t></a:t>
              </a:r>
              <a:endParaRPr lang="en-US" sz="32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pic>
        <p:nvPicPr>
          <p:cNvPr id="79" name="Picture 1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" y="2615593"/>
            <a:ext cx="470074" cy="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347" y="3928253"/>
            <a:ext cx="399174" cy="373254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82" y="3984777"/>
            <a:ext cx="304800" cy="304800"/>
          </a:xfrm>
          <a:prstGeom prst="rect">
            <a:avLst/>
          </a:prstGeom>
        </p:spPr>
      </p:pic>
      <p:pic>
        <p:nvPicPr>
          <p:cNvPr id="87" name="Picture 20"/>
          <p:cNvPicPr>
            <a:picLocks noChangeAspect="1"/>
          </p:cNvPicPr>
          <p:nvPr/>
        </p:nvPicPr>
        <p:blipFill>
          <a:blip r:embed="rId6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5306" y="3960264"/>
            <a:ext cx="342622" cy="350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8" name="Picture 19"/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1171" y="3967358"/>
            <a:ext cx="334498" cy="350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" name="Picture 14"/>
          <p:cNvPicPr>
            <a:picLocks noChangeAspect="1"/>
          </p:cNvPicPr>
          <p:nvPr/>
        </p:nvPicPr>
        <p:blipFill>
          <a:blip r:embed="rId8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956" y="2655772"/>
            <a:ext cx="322144" cy="399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8262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List of environment variables and </a:t>
            </a:r>
            <a:r>
              <a:rPr lang="en-US" dirty="0"/>
              <a:t>examples from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github.com/projectkudu/kudu/wiki/Deployment-hooks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DEPLOYMENT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SCRIPT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871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DEBUGGING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*.scm</a:t>
            </a:r>
            <a:r>
              <a:rPr lang="en-US" dirty="0" smtClean="0"/>
              <a:t>.azurewebsites.net</a:t>
            </a:r>
            <a:endParaRPr lang="en-US" sz="24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377121" y="3629025"/>
            <a:ext cx="1845185" cy="1658244"/>
            <a:chOff x="377121" y="3629025"/>
            <a:chExt cx="1845185" cy="1658244"/>
          </a:xfrm>
        </p:grpSpPr>
        <p:sp>
          <p:nvSpPr>
            <p:cNvPr id="2" name="TextBox 1"/>
            <p:cNvSpPr txBox="1"/>
            <p:nvPr/>
          </p:nvSpPr>
          <p:spPr>
            <a:xfrm>
              <a:off x="388248" y="3629025"/>
              <a:ext cx="18229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Environment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377121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77121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/>
                  </a:solidFill>
                </a:rPr>
                <a:t>It is a long established fact that a reader will be </a:t>
              </a:r>
              <a:r>
                <a:rPr lang="en-US" sz="1600" smtClean="0">
                  <a:solidFill>
                    <a:schemeClr val="accent4"/>
                  </a:solidFill>
                </a:rPr>
                <a:t>distracted.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557352" y="3629025"/>
            <a:ext cx="1845185" cy="1658244"/>
            <a:chOff x="2557352" y="3629025"/>
            <a:chExt cx="1845185" cy="1658244"/>
          </a:xfrm>
        </p:grpSpPr>
        <p:sp>
          <p:nvSpPr>
            <p:cNvPr id="22" name="TextBox 21"/>
            <p:cNvSpPr txBox="1"/>
            <p:nvPr/>
          </p:nvSpPr>
          <p:spPr>
            <a:xfrm>
              <a:off x="2557352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Console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557352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557352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chemeClr val="accent4"/>
                  </a:solidFill>
                </a:rPr>
                <a:t>Content </a:t>
              </a:r>
              <a:r>
                <a:rPr lang="en-US" sz="1600">
                  <a:solidFill>
                    <a:schemeClr val="accent4"/>
                  </a:solidFill>
                </a:rPr>
                <a:t>here, content </a:t>
              </a:r>
              <a:r>
                <a:rPr lang="en-US" sz="1600" smtClean="0">
                  <a:solidFill>
                    <a:schemeClr val="accent4"/>
                  </a:solidFill>
                </a:rPr>
                <a:t>here, </a:t>
              </a:r>
              <a:r>
                <a:rPr lang="en-US" sz="1600">
                  <a:solidFill>
                    <a:schemeClr val="accent4"/>
                  </a:solidFill>
                </a:rPr>
                <a:t>making </a:t>
              </a:r>
              <a:r>
                <a:rPr lang="en-US" sz="1600" smtClean="0">
                  <a:solidFill>
                    <a:schemeClr val="accent4"/>
                  </a:solidFill>
                </a:rPr>
                <a:t>it look like fact reader. 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37583" y="3629025"/>
            <a:ext cx="1845185" cy="1658244"/>
            <a:chOff x="4737583" y="3629025"/>
            <a:chExt cx="1845185" cy="1658244"/>
          </a:xfrm>
        </p:grpSpPr>
        <p:sp>
          <p:nvSpPr>
            <p:cNvPr id="28" name="TextBox 27"/>
            <p:cNvSpPr txBox="1"/>
            <p:nvPr/>
          </p:nvSpPr>
          <p:spPr>
            <a:xfrm>
              <a:off x="4737583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err="1" smtClean="0">
                  <a:solidFill>
                    <a:schemeClr val="bg1"/>
                  </a:solidFill>
                  <a:latin typeface="+mj-lt"/>
                </a:rPr>
                <a:t>Api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4737583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737583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/>
                  </a:solidFill>
                </a:rPr>
                <a:t>The point of using </a:t>
              </a:r>
              <a:r>
                <a:rPr lang="en-US" sz="1600" smtClean="0">
                  <a:solidFill>
                    <a:schemeClr val="accent4"/>
                  </a:solidFill>
                </a:rPr>
                <a:t>is </a:t>
              </a:r>
              <a:r>
                <a:rPr lang="en-US" sz="1600">
                  <a:solidFill>
                    <a:schemeClr val="accent4"/>
                  </a:solidFill>
                </a:rPr>
                <a:t>that it has a distribution of </a:t>
              </a:r>
              <a:r>
                <a:rPr lang="en-US" sz="1600" smtClean="0">
                  <a:solidFill>
                    <a:schemeClr val="accent4"/>
                  </a:solidFill>
                </a:rPr>
                <a:t>letters, using.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917815" y="3629025"/>
            <a:ext cx="1845185" cy="1658244"/>
            <a:chOff x="6917815" y="3629025"/>
            <a:chExt cx="1845185" cy="1658244"/>
          </a:xfrm>
        </p:grpSpPr>
        <p:sp>
          <p:nvSpPr>
            <p:cNvPr id="17" name="TextBox 16"/>
            <p:cNvSpPr txBox="1"/>
            <p:nvPr/>
          </p:nvSpPr>
          <p:spPr>
            <a:xfrm>
              <a:off x="6917815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Extensions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6917815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6917815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</a:rPr>
                <a:t>Publishing packages and you need to be sure </a:t>
              </a:r>
              <a:r>
                <a:rPr lang="en-US" sz="1600" smtClean="0">
                  <a:solidFill>
                    <a:schemeClr val="bg1"/>
                  </a:solidFill>
                </a:rPr>
                <a:t>there.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074094" y="1919738"/>
            <a:ext cx="1532626" cy="1532626"/>
            <a:chOff x="7074094" y="1919738"/>
            <a:chExt cx="1532626" cy="1532626"/>
          </a:xfrm>
        </p:grpSpPr>
        <p:sp>
          <p:nvSpPr>
            <p:cNvPr id="16" name="Oval 15"/>
            <p:cNvSpPr/>
            <p:nvPr/>
          </p:nvSpPr>
          <p:spPr>
            <a:xfrm>
              <a:off x="7074094" y="1919738"/>
              <a:ext cx="1532626" cy="15326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7344276" y="2106027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FontAwesome" pitchFamily="2" charset="0"/>
                </a:rPr>
                <a:t></a:t>
              </a:r>
              <a:endParaRPr lang="en-US" sz="66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33400" y="1919738"/>
            <a:ext cx="1532626" cy="1532626"/>
            <a:chOff x="533400" y="1919738"/>
            <a:chExt cx="1532626" cy="1532626"/>
          </a:xfrm>
        </p:grpSpPr>
        <p:sp>
          <p:nvSpPr>
            <p:cNvPr id="10" name="Oval 9"/>
            <p:cNvSpPr/>
            <p:nvPr/>
          </p:nvSpPr>
          <p:spPr>
            <a:xfrm>
              <a:off x="533400" y="1919738"/>
              <a:ext cx="1532626" cy="153262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705165" y="2109536"/>
              <a:ext cx="1219200" cy="12192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000" dirty="0" smtClean="0">
                  <a:solidFill>
                    <a:schemeClr val="bg1"/>
                  </a:solidFill>
                  <a:latin typeface="FontAwesome" pitchFamily="2" charset="0"/>
                </a:rPr>
                <a:t>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713631" y="1919738"/>
            <a:ext cx="1532626" cy="1532626"/>
            <a:chOff x="2713631" y="1919738"/>
            <a:chExt cx="1532626" cy="1532626"/>
          </a:xfrm>
        </p:grpSpPr>
        <p:sp>
          <p:nvSpPr>
            <p:cNvPr id="21" name="Oval 20"/>
            <p:cNvSpPr/>
            <p:nvPr/>
          </p:nvSpPr>
          <p:spPr>
            <a:xfrm>
              <a:off x="2713631" y="1919738"/>
              <a:ext cx="1532626" cy="15326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>
              <a:spLocks noChangeAspect="1"/>
            </p:cNvSpPr>
            <p:nvPr/>
          </p:nvSpPr>
          <p:spPr>
            <a:xfrm>
              <a:off x="2908444" y="204938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000" dirty="0" smtClean="0">
                  <a:solidFill>
                    <a:schemeClr val="bg1"/>
                  </a:solidFill>
                  <a:latin typeface="FontAwesome" pitchFamily="2" charset="0"/>
                </a:rPr>
                <a:t></a:t>
              </a:r>
              <a:endParaRPr lang="en-US" sz="54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893862" y="1919738"/>
            <a:ext cx="1532626" cy="1532626"/>
            <a:chOff x="4893862" y="1919738"/>
            <a:chExt cx="1532626" cy="1532626"/>
          </a:xfrm>
        </p:grpSpPr>
        <p:sp>
          <p:nvSpPr>
            <p:cNvPr id="27" name="Oval 26"/>
            <p:cNvSpPr/>
            <p:nvPr/>
          </p:nvSpPr>
          <p:spPr>
            <a:xfrm>
              <a:off x="4893862" y="1919738"/>
              <a:ext cx="1532626" cy="153262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>
              <a:spLocks noChangeAspect="1"/>
            </p:cNvSpPr>
            <p:nvPr/>
          </p:nvSpPr>
          <p:spPr>
            <a:xfrm>
              <a:off x="5107448" y="2120620"/>
              <a:ext cx="1079780" cy="10797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{}</a:t>
              </a:r>
              <a:endParaRPr lang="ru-RU" sz="72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53897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0" y="1905000"/>
            <a:ext cx="4147028" cy="4729707"/>
            <a:chOff x="0" y="19050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050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3752910"/>
              <a:ext cx="3505200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800" dirty="0" smtClean="0">
                  <a:solidFill>
                    <a:schemeClr val="bg1"/>
                  </a:solidFill>
                  <a:latin typeface="+mj-lt"/>
                </a:rPr>
                <a:t>CONFIGURATION</a:t>
              </a:r>
              <a:endParaRPr lang="en-US" sz="2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8600" y="4790182"/>
              <a:ext cx="3581400" cy="107721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And </a:t>
              </a:r>
              <a:r>
                <a:rPr lang="en-US" sz="1600" dirty="0">
                  <a:solidFill>
                    <a:schemeClr val="accent4"/>
                  </a:solidFill>
                </a:rPr>
                <a:t>create a control group for each campaign and maintaining a constant, global control group as </a:t>
              </a:r>
              <a:r>
                <a:rPr lang="en-US" sz="1600" dirty="0" smtClean="0">
                  <a:solidFill>
                    <a:schemeClr val="accent4"/>
                  </a:solidFill>
                </a:rPr>
                <a:t>well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219200" y="2209801"/>
              <a:ext cx="1176370" cy="117637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3800" dirty="0" smtClean="0">
                  <a:latin typeface="Modern Pictograms" pitchFamily="50" charset="0"/>
                </a:rPr>
                <a:t>(</a:t>
              </a:r>
              <a:endParaRPr lang="ru-RU" sz="138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699858" y="4816317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III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4267200" y="4272506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FontAwesome" pitchFamily="2" charset="0"/>
              </a:rPr>
              <a:t></a:t>
            </a:r>
            <a:endParaRPr lang="en-US" sz="2800" dirty="0">
              <a:solidFill>
                <a:schemeClr val="bg1"/>
              </a:solidFill>
              <a:latin typeface="FontAwesome" pitchFamily="2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135667" y="6248400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415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CONFIGURATION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478529" y="1608392"/>
            <a:ext cx="1194608" cy="119460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accent3"/>
                </a:solidFill>
              </a:rPr>
              <a:t>a</a:t>
            </a:r>
            <a:r>
              <a:rPr lang="en-US" sz="1400" dirty="0" smtClean="0">
                <a:solidFill>
                  <a:schemeClr val="accent3"/>
                </a:solidFill>
              </a:rPr>
              <a:t>pp </a:t>
            </a:r>
            <a:br>
              <a:rPr lang="en-US" sz="1400" dirty="0" smtClean="0">
                <a:solidFill>
                  <a:schemeClr val="accent3"/>
                </a:solidFill>
              </a:rPr>
            </a:br>
            <a:r>
              <a:rPr lang="en-US" sz="1400" dirty="0" smtClean="0">
                <a:solidFill>
                  <a:schemeClr val="accent3"/>
                </a:solidFill>
              </a:rPr>
              <a:t>host</a:t>
            </a:r>
            <a:endParaRPr lang="en-US" sz="1400" dirty="0">
              <a:solidFill>
                <a:schemeClr val="accent3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6216168" y="5255353"/>
            <a:ext cx="1194608" cy="119460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>
                <a:solidFill>
                  <a:schemeClr val="accent3"/>
                </a:solidFill>
              </a:rPr>
              <a:t>azure overrides</a:t>
            </a:r>
            <a:endParaRPr lang="en-US" sz="1400" dirty="0">
              <a:solidFill>
                <a:schemeClr val="accent3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3870223" y="1610178"/>
            <a:ext cx="1194608" cy="119460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root</a:t>
            </a:r>
            <a:br>
              <a:rPr lang="en-US" sz="1400" dirty="0" smtClean="0"/>
            </a:br>
            <a:r>
              <a:rPr lang="en-US" sz="1400" dirty="0" smtClean="0"/>
              <a:t>web</a:t>
            </a:r>
            <a:endParaRPr lang="en-US" sz="1400" dirty="0"/>
          </a:p>
        </p:txBody>
      </p:sp>
      <p:sp>
        <p:nvSpPr>
          <p:cNvPr id="24" name="Oval 23"/>
          <p:cNvSpPr/>
          <p:nvPr/>
        </p:nvSpPr>
        <p:spPr>
          <a:xfrm>
            <a:off x="6215078" y="1610178"/>
            <a:ext cx="1194608" cy="119460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machine</a:t>
            </a:r>
            <a:endParaRPr lang="en-US" sz="1400" dirty="0"/>
          </a:p>
        </p:txBody>
      </p:sp>
      <p:sp>
        <p:nvSpPr>
          <p:cNvPr id="25" name="Oval 24"/>
          <p:cNvSpPr/>
          <p:nvPr/>
        </p:nvSpPr>
        <p:spPr>
          <a:xfrm>
            <a:off x="3870492" y="3432766"/>
            <a:ext cx="1194608" cy="119460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/>
              <a:t>web</a:t>
            </a:r>
            <a:endParaRPr lang="en-US" sz="1400" dirty="0"/>
          </a:p>
        </p:txBody>
      </p:sp>
      <p:sp>
        <p:nvSpPr>
          <p:cNvPr id="27" name="Oval 26"/>
          <p:cNvSpPr/>
          <p:nvPr/>
        </p:nvSpPr>
        <p:spPr>
          <a:xfrm>
            <a:off x="3870223" y="5255353"/>
            <a:ext cx="1194608" cy="119460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i="1" dirty="0" smtClean="0"/>
              <a:t>final</a:t>
            </a:r>
            <a:endParaRPr lang="en-US" sz="1400" i="1" dirty="0"/>
          </a:p>
        </p:txBody>
      </p:sp>
      <p:cxnSp>
        <p:nvCxnSpPr>
          <p:cNvPr id="30" name="Straight Arrow Connector 29"/>
          <p:cNvCxnSpPr>
            <a:stCxn id="23" idx="6"/>
            <a:endCxn id="24" idx="2"/>
          </p:cNvCxnSpPr>
          <p:nvPr/>
        </p:nvCxnSpPr>
        <p:spPr>
          <a:xfrm>
            <a:off x="5064831" y="2207482"/>
            <a:ext cx="1150247" cy="0"/>
          </a:xfrm>
          <a:prstGeom prst="straightConnector1">
            <a:avLst/>
          </a:prstGeom>
          <a:ln w="12700">
            <a:solidFill>
              <a:schemeClr val="tx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7" idx="0"/>
            <a:endCxn id="25" idx="4"/>
          </p:cNvCxnSpPr>
          <p:nvPr/>
        </p:nvCxnSpPr>
        <p:spPr>
          <a:xfrm flipV="1">
            <a:off x="4467527" y="4627374"/>
            <a:ext cx="269" cy="627979"/>
          </a:xfrm>
          <a:prstGeom prst="straightConnector1">
            <a:avLst/>
          </a:prstGeom>
          <a:ln w="12700">
            <a:solidFill>
              <a:schemeClr val="tx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hierarchy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23" idx="4"/>
            <a:endCxn id="25" idx="0"/>
          </p:cNvCxnSpPr>
          <p:nvPr/>
        </p:nvCxnSpPr>
        <p:spPr>
          <a:xfrm>
            <a:off x="4467527" y="2804786"/>
            <a:ext cx="269" cy="62798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3" idx="2"/>
            <a:endCxn id="6" idx="6"/>
          </p:cNvCxnSpPr>
          <p:nvPr/>
        </p:nvCxnSpPr>
        <p:spPr>
          <a:xfrm flipH="1" flipV="1">
            <a:off x="2673137" y="2205696"/>
            <a:ext cx="1197086" cy="1786"/>
          </a:xfrm>
          <a:prstGeom prst="straightConnector1">
            <a:avLst/>
          </a:prstGeom>
          <a:ln w="12700">
            <a:solidFill>
              <a:schemeClr val="tx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7" idx="6"/>
            <a:endCxn id="10" idx="2"/>
          </p:cNvCxnSpPr>
          <p:nvPr/>
        </p:nvCxnSpPr>
        <p:spPr>
          <a:xfrm>
            <a:off x="5064831" y="5852657"/>
            <a:ext cx="1151337" cy="0"/>
          </a:xfrm>
          <a:prstGeom prst="straightConnector1">
            <a:avLst/>
          </a:prstGeom>
          <a:ln w="12700">
            <a:solidFill>
              <a:schemeClr val="tx2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/>
          <p:cNvSpPr/>
          <p:nvPr/>
        </p:nvSpPr>
        <p:spPr>
          <a:xfrm>
            <a:off x="1478529" y="1608392"/>
            <a:ext cx="465103" cy="46510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 smtClean="0">
                <a:cs typeface="Consolas" panose="020B0609020204030204" pitchFamily="49" charset="0"/>
              </a:rPr>
              <a:t>XDT</a:t>
            </a:r>
            <a:endParaRPr lang="en-US" sz="700" dirty="0">
              <a:cs typeface="Consolas" panose="020B0609020204030204" pitchFamily="49" charset="0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3870223" y="3483922"/>
            <a:ext cx="465103" cy="46510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 smtClean="0"/>
              <a:t>XDT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61647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List the sections that are currently open?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19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730477"/>
            <a:ext cx="8229600" cy="3908323"/>
          </a:xfrm>
        </p:spPr>
        <p:txBody>
          <a:bodyPr>
            <a:noAutofit/>
          </a:bodyPr>
          <a:lstStyle/>
          <a:p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xmlns:xdt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http://schemas.microsoft.com/XML-Document-Transform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system.webServer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staticContent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mimeMap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fileExtension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100" dirty="0" err="1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svg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mimeType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image/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svg+xml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/&gt;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staticContent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httpCompression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dynamicTypes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mimeType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image/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svg+xml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enabled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/&gt;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dynamicTypes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httpCompression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system.webServer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XDT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TRANSFORM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.</a:t>
            </a:r>
            <a:r>
              <a:rPr lang="en-US" dirty="0" err="1" smtClean="0"/>
              <a:t>svg</a:t>
            </a:r>
            <a:r>
              <a:rPr lang="en-US" dirty="0" smtClean="0"/>
              <a:t>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571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730477"/>
            <a:ext cx="8229600" cy="3908323"/>
          </a:xfrm>
        </p:spPr>
        <p:txBody>
          <a:bodyPr>
            <a:noAutofit/>
          </a:bodyPr>
          <a:lstStyle/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latin typeface="Consolas" panose="020B0609020204030204" pitchFamily="49" charset="0"/>
                <a:cs typeface="Consolas" panose="020B0609020204030204" pitchFamily="49" charset="0"/>
              </a:rPr>
              <a:t>xmlns:xdt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http://schemas.microsoft.com/XML-Document-Transform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%XDT_SITENAME</a:t>
            </a:r>
            <a:r>
              <a:rPr lang="en-US" sz="1100" b="1" dirty="0" smtClean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queueLength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5000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</a:p>
          <a:p>
            <a:r>
              <a:rPr lang="en-US" sz="1100" dirty="0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100" dirty="0" err="1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xdt:Locator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Match(name)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 smtClean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queueLength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XDT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TRANSFORM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increase </a:t>
            </a:r>
            <a:r>
              <a:rPr lang="en-US" dirty="0" err="1" smtClean="0"/>
              <a:t>queueLength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196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730477"/>
            <a:ext cx="8229600" cy="3908323"/>
          </a:xfrm>
        </p:spPr>
        <p:txBody>
          <a:bodyPr>
            <a:noAutofit/>
          </a:bodyPr>
          <a:lstStyle/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&lt;configuration 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xmlns:xdt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u="sng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http://schemas.microsoft.com/XML-Document-Transform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applicationPools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&lt;add name="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%XDT_SITENAME</a:t>
            </a:r>
            <a:r>
              <a:rPr lang="en-US" sz="1100" b="1" dirty="0" smtClean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</a:t>
            </a:r>
            <a:r>
              <a:rPr lang="en-US" sz="1100" dirty="0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queueLength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5000" </a:t>
            </a:r>
          </a:p>
          <a:p>
            <a:r>
              <a:rPr lang="en-US" sz="1100" dirty="0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1100" dirty="0" err="1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xdt:Locator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="Match(name)" </a:t>
            </a:r>
            <a:r>
              <a:rPr lang="en-US" sz="1100" dirty="0" err="1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SetAttributes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queueLength</a:t>
            </a:r>
            <a:r>
              <a:rPr lang="en-US" sz="1100" dirty="0" smtClean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)"&gt;</a:t>
            </a:r>
            <a:endParaRPr lang="en-US" sz="1100" dirty="0">
              <a:solidFill>
                <a:schemeClr val="accent4">
                  <a:lumMod val="2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&lt;/add&gt;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applicationPools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&lt;/</a:t>
            </a:r>
            <a:r>
              <a:rPr lang="en-US" sz="1100" dirty="0" err="1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solidFill>
                  <a:schemeClr val="accent4">
                    <a:lumMod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&lt;/configuration&gt;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XDT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TRANSFORM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increase </a:t>
            </a:r>
            <a:r>
              <a:rPr lang="en-US" dirty="0" err="1" smtClean="0"/>
              <a:t>queueLength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3003210" y="2687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Elbow Connector 10"/>
          <p:cNvCxnSpPr>
            <a:stCxn id="10" idx="4"/>
            <a:endCxn id="21" idx="1"/>
          </p:cNvCxnSpPr>
          <p:nvPr/>
        </p:nvCxnSpPr>
        <p:spPr>
          <a:xfrm rot="16200000" flipH="1">
            <a:off x="3510729" y="2450042"/>
            <a:ext cx="506592" cy="134163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4434840" y="3174098"/>
            <a:ext cx="1737360" cy="1269821"/>
            <a:chOff x="1219200" y="1879680"/>
            <a:chExt cx="1737360" cy="1269821"/>
          </a:xfrm>
        </p:grpSpPr>
        <p:sp>
          <p:nvSpPr>
            <p:cNvPr id="21" name="TextBox 20"/>
            <p:cNvSpPr txBox="1"/>
            <p:nvPr/>
          </p:nvSpPr>
          <p:spPr>
            <a:xfrm>
              <a:off x="1219200" y="1879680"/>
              <a:ext cx="133402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Env</a:t>
              </a:r>
              <a:r>
                <a:rPr lang="en-US" sz="2000" dirty="0" smtClean="0">
                  <a:solidFill>
                    <a:schemeClr val="accent1"/>
                  </a:solidFill>
                  <a:latin typeface="+mj-lt"/>
                </a:rPr>
                <a:t> </a:t>
              </a:r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Vars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219200" y="2210782"/>
              <a:ext cx="1737360" cy="9387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XDT_SITENAME</a:t>
              </a:r>
            </a:p>
            <a:p>
              <a:r>
                <a:rPr lang="en-US" sz="1100" dirty="0" smtClean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XDT_SCMSITENAME</a:t>
              </a:r>
            </a:p>
            <a:p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XDT_APPPOOLNAME</a:t>
              </a:r>
            </a:p>
            <a:p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XDT_EXTENSIONPATH</a:t>
              </a:r>
            </a:p>
            <a:p>
              <a:r>
                <a:rPr lang="en-US" sz="1100" dirty="0">
                  <a:solidFill>
                    <a:schemeClr val="bg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HOME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7137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1730477"/>
            <a:ext cx="8229600" cy="3908323"/>
          </a:xfrm>
        </p:spPr>
        <p:txBody>
          <a:bodyPr>
            <a:noAutofit/>
          </a:bodyPr>
          <a:lstStyle/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xmlns:xdt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u="sng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http://schemas.microsoft.com/XML-Document-Transform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sites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%XDT_SCMSITENAME%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xdt:Locator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Match(name)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path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/{extension-name}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xdt:Locator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Match(path)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Remove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/&gt;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&lt;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path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 smtClean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{extension-name}</a:t>
            </a:r>
            <a:r>
              <a:rPr lang="en-US" sz="1100" dirty="0" smtClean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applicationPool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%XDT_APPPOOLNAME%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xdt:Transform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Insert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  &lt;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virtualDirectory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100" dirty="0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path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</a:t>
            </a:r>
            <a:r>
              <a:rPr lang="en-US" sz="11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physicalPath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="</a:t>
            </a:r>
            <a:r>
              <a:rPr lang="en-US" sz="1100" b="1" dirty="0">
                <a:solidFill>
                  <a:schemeClr val="accent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%XDT_EXTENSIONPATH%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" /&gt;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  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application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site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sites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  &lt;/</a:t>
            </a:r>
            <a:r>
              <a:rPr lang="en-US" sz="11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system.applicationHost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en-US" sz="1100" dirty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configuration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XDT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TRANSFORM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 dirty="0" smtClean="0"/>
              <a:t>add site extension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589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9" r="5819"/>
          <a:stretch>
            <a:fillRect/>
          </a:stretch>
        </p:blipFill>
        <p:spPr>
          <a:xfrm>
            <a:off x="0" y="0"/>
            <a:ext cx="9144000" cy="6858000"/>
          </a:xfrm>
        </p:spPr>
      </p:pic>
      <p:grpSp>
        <p:nvGrpSpPr>
          <p:cNvPr id="2" name="Group 1"/>
          <p:cNvGrpSpPr/>
          <p:nvPr/>
        </p:nvGrpSpPr>
        <p:grpSpPr>
          <a:xfrm>
            <a:off x="0" y="1690943"/>
            <a:ext cx="4067464" cy="4638964"/>
            <a:chOff x="0" y="1690943"/>
            <a:chExt cx="4067464" cy="4638964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690943"/>
              <a:ext cx="4067464" cy="4638964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82299" y="2581275"/>
              <a:ext cx="3302866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6000" dirty="0" err="1">
                  <a:solidFill>
                    <a:schemeClr val="bg1"/>
                  </a:solidFill>
                  <a:latin typeface="+mj-lt"/>
                </a:rPr>
                <a:t>n</a:t>
              </a:r>
              <a:r>
                <a:rPr lang="en-US" sz="6000" dirty="0" err="1" smtClean="0">
                  <a:solidFill>
                    <a:schemeClr val="bg1"/>
                  </a:solidFill>
                  <a:latin typeface="+mj-lt"/>
                </a:rPr>
                <a:t>ik</a:t>
              </a:r>
              <a:r>
                <a:rPr lang="en-US" sz="6000" dirty="0" smtClean="0">
                  <a:solidFill>
                    <a:schemeClr val="bg1"/>
                  </a:solidFill>
                  <a:latin typeface="+mj-lt"/>
                </a:rPr>
                <a:t/>
              </a:r>
              <a:br>
                <a:rPr lang="en-US" sz="6000" dirty="0" smtClean="0">
                  <a:solidFill>
                    <a:schemeClr val="bg1"/>
                  </a:solidFill>
                  <a:latin typeface="+mj-lt"/>
                </a:rPr>
              </a:br>
              <a:r>
                <a:rPr lang="en-US" sz="6000" dirty="0" err="1" smtClean="0">
                  <a:solidFill>
                    <a:schemeClr val="bg1"/>
                  </a:solidFill>
                  <a:latin typeface="+mj-lt"/>
                </a:rPr>
                <a:t>molnar</a:t>
              </a:r>
              <a:endParaRPr lang="en-US" sz="6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66950" y="4420409"/>
              <a:ext cx="146685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400" dirty="0" smtClean="0">
                  <a:solidFill>
                    <a:schemeClr val="accent4"/>
                  </a:solidFill>
                </a:rPr>
                <a:t>nikmd23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22" name="Oval 21"/>
          <p:cNvSpPr/>
          <p:nvPr/>
        </p:nvSpPr>
        <p:spPr>
          <a:xfrm>
            <a:off x="3836238" y="5199365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733800" y="43434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FontAwesome" pitchFamily="2" charset="0"/>
              </a:rPr>
              <a:t>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56" y="1514314"/>
            <a:ext cx="5357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FontAwesome" pitchFamily="2" charset="0"/>
              </a:rPr>
              <a:t></a:t>
            </a:r>
            <a:endParaRPr lang="en-US" sz="3200" dirty="0">
              <a:solidFill>
                <a:schemeClr val="bg1"/>
              </a:solidFill>
              <a:latin typeface="MS Shell Dlg 2" panose="020B0604030504040204" pitchFamily="34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80" y="4481965"/>
            <a:ext cx="1057275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ound Single Corner Rectangle 69"/>
          <p:cNvSpPr/>
          <p:nvPr/>
        </p:nvSpPr>
        <p:spPr>
          <a:xfrm>
            <a:off x="6962631" y="2476548"/>
            <a:ext cx="1462765" cy="1396399"/>
          </a:xfrm>
          <a:prstGeom prst="round1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accent3"/>
                </a:solidFill>
              </a:rPr>
              <a:t>installed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SITE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EXTENSIONS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*.scm.azurewebsites.net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 bwMode="auto">
          <a:xfrm>
            <a:off x="2667096" y="3933239"/>
            <a:ext cx="5758301" cy="672319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765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SITE EXTENSIONS</a:t>
            </a: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Rectangle 47"/>
          <p:cNvSpPr/>
          <p:nvPr/>
        </p:nvSpPr>
        <p:spPr bwMode="auto">
          <a:xfrm>
            <a:off x="2667097" y="3204894"/>
            <a:ext cx="1285827" cy="672319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 smtClean="0">
                <a:solidFill>
                  <a:schemeClr val="accent3"/>
                </a:solidFill>
                <a:ea typeface="Segoe UI" pitchFamily="34" charset="0"/>
                <a:cs typeface="Segoe UI" pitchFamily="34" charset="0"/>
              </a:rPr>
              <a:t>kudu</a:t>
            </a:r>
            <a:endParaRPr lang="en-US" sz="1765" dirty="0">
              <a:solidFill>
                <a:schemeClr val="accent3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2667097" y="2478681"/>
            <a:ext cx="1285827" cy="672319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 err="1" smtClean="0">
                <a:solidFill>
                  <a:schemeClr val="accent3"/>
                </a:solidFill>
                <a:ea typeface="Segoe UI" pitchFamily="34" charset="0"/>
                <a:cs typeface="Segoe UI" pitchFamily="34" charset="0"/>
              </a:rPr>
              <a:t>monaco</a:t>
            </a:r>
            <a:endParaRPr lang="en-US" sz="1765" dirty="0">
              <a:solidFill>
                <a:schemeClr val="accent3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0" name="Rectangle 49"/>
          <p:cNvSpPr/>
          <p:nvPr/>
        </p:nvSpPr>
        <p:spPr bwMode="auto">
          <a:xfrm>
            <a:off x="4011734" y="3204894"/>
            <a:ext cx="1497593" cy="672319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 smtClean="0">
                <a:solidFill>
                  <a:schemeClr val="accent3"/>
                </a:solidFill>
                <a:ea typeface="Segoe UI" pitchFamily="34" charset="0"/>
                <a:cs typeface="Segoe UI" pitchFamily="34" charset="0"/>
              </a:rPr>
              <a:t>web jobs</a:t>
            </a:r>
            <a:endParaRPr lang="en-US" sz="1400" dirty="0">
              <a:solidFill>
                <a:schemeClr val="accent3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4011734" y="2476548"/>
            <a:ext cx="1497593" cy="672319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 smtClean="0">
                <a:solidFill>
                  <a:schemeClr val="accent3"/>
                </a:solidFill>
                <a:ea typeface="Segoe UI" pitchFamily="34" charset="0"/>
                <a:cs typeface="Segoe UI" pitchFamily="34" charset="0"/>
              </a:rPr>
              <a:t>web deploy</a:t>
            </a:r>
            <a:endParaRPr lang="en-US" sz="1400" dirty="0">
              <a:solidFill>
                <a:schemeClr val="accent3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5568138" y="2480815"/>
            <a:ext cx="1335683" cy="1392132"/>
          </a:xfrm>
          <a:prstGeom prst="rect">
            <a:avLst/>
          </a:prstGeom>
          <a:solidFill>
            <a:schemeClr val="accent5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4464" tIns="107571" rIns="134464" bIns="107571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 defTabSz="68564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 smtClean="0">
                <a:solidFill>
                  <a:schemeClr val="accent3"/>
                </a:solidFill>
                <a:ea typeface="Segoe UI" pitchFamily="34" charset="0"/>
                <a:cs typeface="Segoe UI" pitchFamily="34" charset="0"/>
              </a:rPr>
              <a:t>uploaded</a:t>
            </a:r>
            <a:endParaRPr lang="en-US" sz="1400" dirty="0">
              <a:solidFill>
                <a:schemeClr val="accent3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3749867" y="2941640"/>
            <a:ext cx="465103" cy="4651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 smtClean="0">
                <a:latin typeface="FontAwesome" pitchFamily="2" charset="0"/>
              </a:rPr>
              <a:t></a:t>
            </a:r>
            <a:endParaRPr lang="en-US" sz="1400" dirty="0">
              <a:latin typeface="FontAwesome" pitchFamily="2" charset="0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6700675" y="2941640"/>
            <a:ext cx="465103" cy="4651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 smtClean="0">
                <a:latin typeface="FontAwesome" pitchFamily="2" charset="0"/>
              </a:rPr>
              <a:t></a:t>
            </a:r>
            <a:endParaRPr lang="en-US" sz="1400" dirty="0">
              <a:latin typeface="FontAwesome" pitchFamily="2" charset="0"/>
            </a:endParaRPr>
          </a:p>
        </p:txBody>
      </p:sp>
      <p:sp>
        <p:nvSpPr>
          <p:cNvPr id="24" name="Round Single Corner Rectangle 23"/>
          <p:cNvSpPr/>
          <p:nvPr/>
        </p:nvSpPr>
        <p:spPr>
          <a:xfrm rot="16200000">
            <a:off x="457133" y="2445450"/>
            <a:ext cx="2129010" cy="2191206"/>
          </a:xfrm>
          <a:prstGeom prst="round1Rect">
            <a:avLst>
              <a:gd name="adj" fmla="val 1201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 smtClean="0"/>
              <a:t>USER SITE</a:t>
            </a:r>
            <a:endParaRPr lang="en-US" dirty="0"/>
          </a:p>
        </p:txBody>
      </p:sp>
      <p:sp>
        <p:nvSpPr>
          <p:cNvPr id="25" name="Round Same Side Corner Rectangle 24"/>
          <p:cNvSpPr/>
          <p:nvPr/>
        </p:nvSpPr>
        <p:spPr>
          <a:xfrm flipV="1">
            <a:off x="426035" y="4661584"/>
            <a:ext cx="7999362" cy="560266"/>
          </a:xfrm>
          <a:prstGeom prst="round2SameRect">
            <a:avLst>
              <a:gd name="adj1" fmla="val 37068"/>
              <a:gd name="adj2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26035" y="4762722"/>
            <a:ext cx="7999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AZURE WEB </a:t>
            </a:r>
            <a:r>
              <a:rPr lang="en-US" dirty="0" smtClean="0">
                <a:solidFill>
                  <a:schemeClr val="bg1"/>
                </a:solidFill>
              </a:rPr>
              <a:t>SITE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191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File system set up?</a:t>
            </a:r>
          </a:p>
          <a:p>
            <a:r>
              <a:rPr lang="en-US" dirty="0"/>
              <a:t>https://github.com/projectkudu/kudu/wiki/File-structure-on-azure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 </a:t>
            </a:r>
            <a:r>
              <a:rPr lang="en-US" b="1" dirty="0">
                <a:solidFill>
                  <a:schemeClr val="tx1"/>
                </a:solidFill>
                <a:latin typeface="Novecento sans wide Book" panose="00000405000000000000" pitchFamily="50" charset="0"/>
              </a:rPr>
              <a:t>EXTENSIONS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*.scm.azurewebsites.net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93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590800" y="1828800"/>
            <a:ext cx="6248400" cy="35052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DIGNITY</a:t>
            </a:r>
          </a:p>
          <a:p>
            <a:r>
              <a:rPr lang="en-US" dirty="0" smtClean="0"/>
              <a:t>It </a:t>
            </a:r>
            <a:r>
              <a:rPr lang="en-US" dirty="0"/>
              <a:t>is a long established fact that a reader will be distracted by the readable content of a page when looking at its layout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COLLABORATION</a:t>
            </a:r>
          </a:p>
          <a:p>
            <a:r>
              <a:rPr lang="en-US" dirty="0" smtClean="0"/>
              <a:t>The </a:t>
            </a:r>
            <a:r>
              <a:rPr lang="en-US" dirty="0"/>
              <a:t>point of using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is that it has a </a:t>
            </a:r>
            <a:r>
              <a:rPr lang="en-US" dirty="0" smtClean="0"/>
              <a:t>distribution </a:t>
            </a:r>
            <a:r>
              <a:rPr lang="en-US" dirty="0"/>
              <a:t>of letters, </a:t>
            </a:r>
            <a:r>
              <a:rPr lang="en-US" dirty="0" smtClean="0"/>
              <a:t> </a:t>
            </a:r>
            <a:r>
              <a:rPr lang="en-US" dirty="0"/>
              <a:t>opposed to using 'Content here, content here', making it look </a:t>
            </a:r>
            <a:r>
              <a:rPr lang="en-US" dirty="0" smtClean="0"/>
              <a:t>like.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dual credentials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578712" y="1600200"/>
            <a:ext cx="1584000" cy="1584000"/>
            <a:chOff x="578712" y="1600200"/>
            <a:chExt cx="1584000" cy="1584000"/>
          </a:xfrm>
        </p:grpSpPr>
        <p:sp>
          <p:nvSpPr>
            <p:cNvPr id="7" name="Oval 6"/>
            <p:cNvSpPr/>
            <p:nvPr/>
          </p:nvSpPr>
          <p:spPr>
            <a:xfrm>
              <a:off x="578712" y="1600200"/>
              <a:ext cx="1584000" cy="15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>
              <a:spLocks noChangeAspect="1"/>
            </p:cNvSpPr>
            <p:nvPr/>
          </p:nvSpPr>
          <p:spPr>
            <a:xfrm>
              <a:off x="800100" y="19050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General Foundicons" pitchFamily="2" charset="0"/>
                </a:rPr>
                <a:t>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78712" y="3467100"/>
            <a:ext cx="1584000" cy="1584000"/>
            <a:chOff x="578712" y="3467100"/>
            <a:chExt cx="1584000" cy="1584000"/>
          </a:xfrm>
        </p:grpSpPr>
        <p:sp>
          <p:nvSpPr>
            <p:cNvPr id="8" name="Oval 7"/>
            <p:cNvSpPr/>
            <p:nvPr/>
          </p:nvSpPr>
          <p:spPr>
            <a:xfrm>
              <a:off x="578712" y="3467100"/>
              <a:ext cx="1584000" cy="1584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>
              <a:spLocks noChangeAspect="1"/>
            </p:cNvSpPr>
            <p:nvPr/>
          </p:nvSpPr>
          <p:spPr>
            <a:xfrm>
              <a:off x="809625" y="37338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Social Foundicons" pitchFamily="2" charset="0"/>
                </a:rPr>
                <a:t>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8783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8177" y="-1"/>
            <a:ext cx="10300354" cy="685800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48200" y="3544489"/>
            <a:ext cx="3429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Go </a:t>
            </a:r>
            <a:r>
              <a:rPr lang="en-US" sz="2000" dirty="0">
                <a:solidFill>
                  <a:schemeClr val="bg1"/>
                </a:solidFill>
              </a:rPr>
              <a:t>ahead. </a:t>
            </a:r>
            <a:r>
              <a:rPr lang="en-US" sz="2000" dirty="0" smtClean="0">
                <a:solidFill>
                  <a:schemeClr val="bg1"/>
                </a:solidFill>
              </a:rPr>
              <a:t>Ask </a:t>
            </a:r>
            <a:r>
              <a:rPr lang="en-US" sz="2000" dirty="0">
                <a:solidFill>
                  <a:schemeClr val="bg1"/>
                </a:solidFill>
              </a:rPr>
              <a:t>away. 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0" y="1137693"/>
            <a:ext cx="4147028" cy="4729707"/>
            <a:chOff x="0" y="1137693"/>
            <a:chExt cx="4147028" cy="4729707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137693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1992" y="2060006"/>
              <a:ext cx="3714750" cy="76944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 algn="ctr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QUESTIONS</a:t>
              </a:r>
            </a:p>
          </p:txBody>
        </p:sp>
      </p:grp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836828" y="3429000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prstClr val="white"/>
                </a:solidFill>
                <a:latin typeface="Novecento sans wide UltraLight" panose="00000705000000000000" pitchFamily="50" charset="0"/>
              </a:rPr>
              <a:t>?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961163" y="4667092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75" y="3073008"/>
            <a:ext cx="1952784" cy="195278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33504" y="4906699"/>
            <a:ext cx="2371725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</a:rPr>
              <a:t>http://bit.ly/waws-secrets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229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46207" y="5511604"/>
            <a:ext cx="3051585" cy="50819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See you soon!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Oval 5">
            <a:hlinkClick r:id="" action="ppaction://hlinkshowjump?jump=nextslide"/>
          </p:cNvPr>
          <p:cNvSpPr/>
          <p:nvPr/>
        </p:nvSpPr>
        <p:spPr>
          <a:xfrm>
            <a:off x="2514601" y="939604"/>
            <a:ext cx="4114799" cy="41147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3000959" y="2692204"/>
            <a:ext cx="3142082" cy="8891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YOU</a:t>
            </a:r>
            <a:endParaRPr lang="en-US" sz="5400" b="1" dirty="0">
              <a:solidFill>
                <a:schemeClr val="bg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743200" y="1885630"/>
            <a:ext cx="3657600" cy="1035174"/>
          </a:xfrm>
        </p:spPr>
        <p:txBody>
          <a:bodyPr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6600" b="1" dirty="0" smtClean="0">
                <a:latin typeface="Novecento sans wide Book" panose="00000405000000000000" pitchFamily="50" charset="0"/>
                <a:ea typeface="+mn-ea"/>
                <a:cs typeface="+mn-cs"/>
              </a:rPr>
              <a:t>THANK</a:t>
            </a:r>
            <a:endParaRPr lang="en-US" sz="6600" b="1" dirty="0">
              <a:latin typeface="Novecento sans wide Book" panose="00000405000000000000" pitchFamily="50" charset="0"/>
              <a:ea typeface="+mn-ea"/>
              <a:cs typeface="+mn-cs"/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2996227" y="3683478"/>
            <a:ext cx="3151547" cy="73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FOR COMING</a:t>
            </a:r>
            <a:endParaRPr 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4261800" y="4744203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FontAwesome" pitchFamily="2" charset="0"/>
              </a:rPr>
              <a:t>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667000" y="1447800"/>
            <a:ext cx="185865" cy="18586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407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Place holder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404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PRESENTATION </a:t>
            </a:r>
            <a:r>
              <a:rPr lang="en-US" dirty="0" smtClean="0"/>
              <a:t>SUMMARY</a:t>
            </a:r>
            <a:endParaRPr lang="en-US" spc="0" dirty="0"/>
          </a:p>
        </p:txBody>
      </p:sp>
      <p:sp>
        <p:nvSpPr>
          <p:cNvPr id="70" name="Oval 69"/>
          <p:cNvSpPr/>
          <p:nvPr/>
        </p:nvSpPr>
        <p:spPr>
          <a:xfrm>
            <a:off x="391200" y="1700923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  <a:latin typeface="+mj-lt"/>
              </a:rPr>
              <a:t>BEGIN</a:t>
            </a:r>
            <a:endParaRPr lang="en-US" sz="1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3218381" y="1702386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>
                <a:solidFill>
                  <a:schemeClr val="bg1"/>
                </a:solidFill>
              </a:rPr>
              <a:t>OUR TEAM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74" name="Oval 73"/>
          <p:cNvSpPr/>
          <p:nvPr/>
        </p:nvSpPr>
        <p:spPr>
          <a:xfrm>
            <a:off x="6381544" y="1702098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>
                <a:solidFill>
                  <a:schemeClr val="bg1"/>
                </a:solidFill>
              </a:rPr>
              <a:t>OUR SERVICE</a:t>
            </a:r>
            <a:endParaRPr lang="en-US" sz="1000">
              <a:solidFill>
                <a:schemeClr val="bg1"/>
              </a:solidFill>
            </a:endParaRPr>
          </a:p>
        </p:txBody>
      </p:sp>
      <p:sp>
        <p:nvSpPr>
          <p:cNvPr id="75" name="Oval 74"/>
          <p:cNvSpPr/>
          <p:nvPr/>
        </p:nvSpPr>
        <p:spPr>
          <a:xfrm>
            <a:off x="7924800" y="2354325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dirty="0" smtClean="0">
                <a:solidFill>
                  <a:schemeClr val="bg1"/>
                </a:solidFill>
              </a:rPr>
              <a:t>SOLU-</a:t>
            </a:r>
            <a:br>
              <a:rPr lang="en-US" sz="1000" dirty="0" smtClean="0">
                <a:solidFill>
                  <a:schemeClr val="bg1"/>
                </a:solidFill>
              </a:rPr>
            </a:br>
            <a:r>
              <a:rPr lang="en-US" sz="1000" dirty="0" smtClean="0">
                <a:solidFill>
                  <a:schemeClr val="bg1"/>
                </a:solidFill>
              </a:rPr>
              <a:t>TIONS</a:t>
            </a:r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1654762" y="2972175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900" dirty="0" smtClean="0"/>
              <a:t>ANALYSIS</a:t>
            </a:r>
            <a:endParaRPr lang="en-US" sz="1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0" name="Oval 79"/>
          <p:cNvSpPr/>
          <p:nvPr/>
        </p:nvSpPr>
        <p:spPr>
          <a:xfrm>
            <a:off x="4852780" y="2973830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/>
              <a:t>POLLS</a:t>
            </a:r>
            <a:endParaRPr lang="en-US" sz="10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3" name="Oval 82"/>
          <p:cNvSpPr/>
          <p:nvPr/>
        </p:nvSpPr>
        <p:spPr>
          <a:xfrm>
            <a:off x="7924800" y="4282225"/>
            <a:ext cx="828000" cy="828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 smtClean="0">
                <a:solidFill>
                  <a:schemeClr val="accent2"/>
                </a:solidFill>
                <a:latin typeface="+mj-lt"/>
              </a:rPr>
              <a:t>END</a:t>
            </a:r>
            <a:endParaRPr lang="en-US" sz="14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5" name="Oval 84"/>
          <p:cNvSpPr/>
          <p:nvPr/>
        </p:nvSpPr>
        <p:spPr>
          <a:xfrm>
            <a:off x="3253771" y="4281765"/>
            <a:ext cx="828000" cy="828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/>
              <a:t>SHOW</a:t>
            </a:r>
            <a:br>
              <a:rPr lang="en-US" sz="1000" smtClean="0"/>
            </a:br>
            <a:r>
              <a:rPr lang="en-US" sz="1000" smtClean="0"/>
              <a:t>CASES</a:t>
            </a:r>
            <a:endParaRPr lang="en-US" sz="10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7" name="Oval 86"/>
          <p:cNvSpPr/>
          <p:nvPr/>
        </p:nvSpPr>
        <p:spPr>
          <a:xfrm>
            <a:off x="6451789" y="4280469"/>
            <a:ext cx="828000" cy="828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000" smtClean="0">
                <a:solidFill>
                  <a:schemeClr val="accent3"/>
                </a:solidFill>
              </a:rPr>
              <a:t>REVIEW</a:t>
            </a:r>
            <a:endParaRPr lang="en-US" sz="1000">
              <a:solidFill>
                <a:schemeClr val="accent3"/>
              </a:solidFill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492762" y="1569431"/>
            <a:ext cx="1098038" cy="1086769"/>
            <a:chOff x="1492762" y="1569431"/>
            <a:chExt cx="1098038" cy="1086769"/>
          </a:xfrm>
        </p:grpSpPr>
        <p:sp>
          <p:nvSpPr>
            <p:cNvPr id="96" name="Oval 95"/>
            <p:cNvSpPr/>
            <p:nvPr/>
          </p:nvSpPr>
          <p:spPr>
            <a:xfrm>
              <a:off x="1510800" y="15762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WE’RE LOCAL</a:t>
              </a:r>
              <a:endParaRPr lang="en-US" sz="11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1823074" y="1659000"/>
              <a:ext cx="455452" cy="45545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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492762" y="1569431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592521" y="1528545"/>
            <a:ext cx="1161441" cy="1127655"/>
            <a:chOff x="4592521" y="1528545"/>
            <a:chExt cx="1161441" cy="1127655"/>
          </a:xfrm>
        </p:grpSpPr>
        <p:sp>
          <p:nvSpPr>
            <p:cNvPr id="89" name="Oval 88"/>
            <p:cNvSpPr/>
            <p:nvPr/>
          </p:nvSpPr>
          <p:spPr>
            <a:xfrm>
              <a:off x="4673962" y="15762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WE DELIVER</a:t>
              </a:r>
            </a:p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SERVICE</a:t>
              </a:r>
              <a:endParaRPr lang="en-US" sz="11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4987277" y="152854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(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4592521" y="1569431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056381" y="2846173"/>
            <a:ext cx="1151390" cy="1080000"/>
            <a:chOff x="3056381" y="2862075"/>
            <a:chExt cx="1151390" cy="1080000"/>
          </a:xfrm>
        </p:grpSpPr>
        <p:sp>
          <p:nvSpPr>
            <p:cNvPr id="90" name="Oval 89"/>
            <p:cNvSpPr/>
            <p:nvPr/>
          </p:nvSpPr>
          <p:spPr>
            <a:xfrm>
              <a:off x="3127771" y="2862075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dirty="0" smtClean="0">
                  <a:solidFill>
                    <a:schemeClr val="bg1"/>
                  </a:solidFill>
                  <a:latin typeface="+mj-lt"/>
                </a:rPr>
                <a:t>WE </a:t>
              </a:r>
              <a:r>
                <a:rPr lang="en-US" sz="850" dirty="0" smtClean="0">
                  <a:solidFill>
                    <a:schemeClr val="bg1"/>
                  </a:solidFill>
                  <a:latin typeface="+mj-lt"/>
                </a:rPr>
                <a:t>UNDERSTAND</a:t>
              </a:r>
              <a:r>
                <a:rPr lang="en-US" sz="850" dirty="0">
                  <a:solidFill>
                    <a:schemeClr val="bg1"/>
                  </a:solidFill>
                  <a:latin typeface="+mj-lt"/>
                </a:rPr>
                <a:t/>
              </a:r>
              <a:br>
                <a:rPr lang="en-US" sz="850" dirty="0">
                  <a:solidFill>
                    <a:schemeClr val="bg1"/>
                  </a:solidFill>
                  <a:latin typeface="+mj-lt"/>
                </a:rPr>
              </a:br>
              <a:endParaRPr lang="en-US" sz="850" dirty="0" smtClean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TextBox 26"/>
            <p:cNvSpPr txBox="1">
              <a:spLocks noChangeAspect="1"/>
            </p:cNvSpPr>
            <p:nvPr/>
          </p:nvSpPr>
          <p:spPr>
            <a:xfrm>
              <a:off x="3424771" y="2885515"/>
              <a:ext cx="486000" cy="486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400" dirty="0" smtClean="0">
                  <a:solidFill>
                    <a:schemeClr val="bg1"/>
                  </a:solidFill>
                  <a:latin typeface="RaphaelIcons" pitchFamily="2" charset="0"/>
                </a:rPr>
                <a:t>b</a:t>
              </a:r>
              <a:endParaRPr lang="ru-RU" sz="4400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056381" y="2862075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III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270359" y="2830271"/>
            <a:ext cx="1135430" cy="1089525"/>
            <a:chOff x="6270359" y="2862075"/>
            <a:chExt cx="1135430" cy="1089525"/>
          </a:xfrm>
        </p:grpSpPr>
        <p:sp>
          <p:nvSpPr>
            <p:cNvPr id="95" name="Oval 94"/>
            <p:cNvSpPr/>
            <p:nvPr/>
          </p:nvSpPr>
          <p:spPr>
            <a:xfrm>
              <a:off x="6325789" y="28716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900" dirty="0" smtClean="0">
                  <a:solidFill>
                    <a:schemeClr val="bg1"/>
                  </a:solidFill>
                  <a:latin typeface="+mj-lt"/>
                </a:rPr>
                <a:t>WE INSPECT THE RESULTS</a:t>
              </a:r>
              <a:br>
                <a:rPr lang="en-US" sz="900" dirty="0" smtClean="0">
                  <a:solidFill>
                    <a:schemeClr val="bg1"/>
                  </a:solidFill>
                  <a:latin typeface="+mj-lt"/>
                </a:rPr>
              </a:br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8" name="TextBox 27"/>
            <p:cNvSpPr txBox="1">
              <a:spLocks noChangeAspect="1"/>
            </p:cNvSpPr>
            <p:nvPr/>
          </p:nvSpPr>
          <p:spPr>
            <a:xfrm>
              <a:off x="6594359" y="2906841"/>
              <a:ext cx="542859" cy="542859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 smtClean="0">
                  <a:solidFill>
                    <a:schemeClr val="bg1"/>
                  </a:solidFill>
                  <a:latin typeface="RaphaelIcons" pitchFamily="2" charset="0"/>
                </a:rPr>
                <a:t>K</a:t>
              </a:r>
              <a:endParaRPr lang="ru-RU" sz="4000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270359" y="2862075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IV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510545" y="4157118"/>
            <a:ext cx="1098217" cy="1080000"/>
            <a:chOff x="1510545" y="4177800"/>
            <a:chExt cx="1098217" cy="1080000"/>
          </a:xfrm>
        </p:grpSpPr>
        <p:sp>
          <p:nvSpPr>
            <p:cNvPr id="91" name="Oval 90"/>
            <p:cNvSpPr/>
            <p:nvPr/>
          </p:nvSpPr>
          <p:spPr>
            <a:xfrm>
              <a:off x="1528762" y="41778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smtClean="0">
                  <a:solidFill>
                    <a:schemeClr val="bg1"/>
                  </a:solidFill>
                  <a:latin typeface="+mj-lt"/>
                </a:rPr>
                <a:t>WE’RE A LEADER</a:t>
              </a:r>
              <a:endParaRPr lang="en-US" sz="11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>
              <a:spLocks noChangeAspect="1"/>
            </p:cNvSpPr>
            <p:nvPr/>
          </p:nvSpPr>
          <p:spPr>
            <a:xfrm>
              <a:off x="1834762" y="425932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RaphaelIcons" pitchFamily="2" charset="0"/>
                </a:rPr>
                <a:t>x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510545" y="4191672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V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663277" y="4155360"/>
            <a:ext cx="1143503" cy="1080000"/>
            <a:chOff x="4663277" y="4177800"/>
            <a:chExt cx="1143503" cy="1080000"/>
          </a:xfrm>
        </p:grpSpPr>
        <p:sp>
          <p:nvSpPr>
            <p:cNvPr id="94" name="Oval 93"/>
            <p:cNvSpPr/>
            <p:nvPr/>
          </p:nvSpPr>
          <p:spPr>
            <a:xfrm>
              <a:off x="4726780" y="4177800"/>
              <a:ext cx="1080000" cy="108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100" dirty="0" smtClean="0">
                  <a:solidFill>
                    <a:schemeClr val="bg1"/>
                  </a:solidFill>
                  <a:latin typeface="+mj-lt"/>
                </a:rPr>
                <a:t>WE’RE </a:t>
              </a:r>
              <a:r>
                <a:rPr lang="en-US" sz="1000" dirty="0" smtClean="0">
                  <a:solidFill>
                    <a:schemeClr val="bg1"/>
                  </a:solidFill>
                  <a:latin typeface="+mj-lt"/>
                </a:rPr>
                <a:t>PROFICIENT</a:t>
              </a:r>
              <a:br>
                <a:rPr lang="en-US" sz="1000" dirty="0" smtClean="0">
                  <a:solidFill>
                    <a:schemeClr val="bg1"/>
                  </a:solidFill>
                  <a:latin typeface="+mj-lt"/>
                </a:rPr>
              </a:br>
              <a:r>
                <a:rPr lang="en-US" sz="800" dirty="0" smtClean="0">
                  <a:solidFill>
                    <a:schemeClr val="bg1"/>
                  </a:solidFill>
                  <a:latin typeface="+mj-lt"/>
                </a:rPr>
                <a:t> </a:t>
              </a:r>
              <a:endParaRPr lang="en-US" sz="8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0" name="TextBox 29"/>
            <p:cNvSpPr txBox="1">
              <a:spLocks noChangeAspect="1"/>
            </p:cNvSpPr>
            <p:nvPr/>
          </p:nvSpPr>
          <p:spPr>
            <a:xfrm>
              <a:off x="5059789" y="4199745"/>
              <a:ext cx="428612" cy="42861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Z</a:t>
              </a:r>
              <a:endParaRPr lang="ru-RU" sz="28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663277" y="4191672"/>
              <a:ext cx="324000" cy="324000"/>
            </a:xfrm>
            <a:prstGeom prst="ellipse">
              <a:avLst/>
            </a:prstGeom>
            <a:solidFill>
              <a:schemeClr val="tx2"/>
            </a:solidFill>
          </p:spPr>
          <p:txBody>
            <a:bodyPr wrap="none" lIns="0" tIns="0" rIns="0" bIns="0" rtlCol="0" anchor="ctr">
              <a:noAutofit/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  <a:latin typeface="Novecento sans wide Book" panose="00000405000000000000" pitchFamily="50" charset="0"/>
                </a:rPr>
                <a:t>VI</a:t>
              </a:r>
              <a:endParaRPr lang="ru-RU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38127" y="3362569"/>
            <a:ext cx="981073" cy="1107841"/>
            <a:chOff x="238127" y="3369884"/>
            <a:chExt cx="981073" cy="1107841"/>
          </a:xfrm>
        </p:grpSpPr>
        <p:sp>
          <p:nvSpPr>
            <p:cNvPr id="77" name="Oval 76"/>
            <p:cNvSpPr/>
            <p:nvPr/>
          </p:nvSpPr>
          <p:spPr>
            <a:xfrm>
              <a:off x="391200" y="3649725"/>
              <a:ext cx="828000" cy="828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smtClean="0">
                  <a:solidFill>
                    <a:schemeClr val="bg1"/>
                  </a:solidFill>
                </a:rPr>
                <a:t>COFFEE BREAK</a:t>
              </a:r>
              <a:endParaRPr lang="en-US" sz="1000">
                <a:solidFill>
                  <a:schemeClr val="bg1"/>
                </a:solidFill>
              </a:endParaRPr>
            </a:p>
          </p:txBody>
        </p:sp>
        <p:sp>
          <p:nvSpPr>
            <p:cNvPr id="38" name="TextBox 37"/>
            <p:cNvSpPr txBox="1">
              <a:spLocks noChangeAspect="1"/>
            </p:cNvSpPr>
            <p:nvPr/>
          </p:nvSpPr>
          <p:spPr>
            <a:xfrm rot="18900000">
              <a:off x="238127" y="3369884"/>
              <a:ext cx="468000" cy="46800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1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Entypo" pitchFamily="2" charset="0"/>
                  <a:ea typeface="Entypo" pitchFamily="2" charset="0"/>
                </a:rPr>
                <a:t>á</a:t>
              </a:r>
              <a:endParaRPr lang="ru-RU" sz="5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cxnSp>
        <p:nvCxnSpPr>
          <p:cNvPr id="11" name="Straight Connector 10"/>
          <p:cNvCxnSpPr>
            <a:stCxn id="70" idx="6"/>
            <a:endCxn id="96" idx="2"/>
          </p:cNvCxnSpPr>
          <p:nvPr/>
        </p:nvCxnSpPr>
        <p:spPr>
          <a:xfrm>
            <a:off x="1219200" y="2114923"/>
            <a:ext cx="291600" cy="127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96" idx="6"/>
            <a:endCxn id="72" idx="2"/>
          </p:cNvCxnSpPr>
          <p:nvPr/>
        </p:nvCxnSpPr>
        <p:spPr>
          <a:xfrm>
            <a:off x="2590800" y="2116200"/>
            <a:ext cx="627581" cy="18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72" idx="6"/>
            <a:endCxn id="89" idx="2"/>
          </p:cNvCxnSpPr>
          <p:nvPr/>
        </p:nvCxnSpPr>
        <p:spPr>
          <a:xfrm flipV="1">
            <a:off x="4046381" y="2116200"/>
            <a:ext cx="627581" cy="18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89" idx="6"/>
            <a:endCxn id="74" idx="2"/>
          </p:cNvCxnSpPr>
          <p:nvPr/>
        </p:nvCxnSpPr>
        <p:spPr>
          <a:xfrm flipV="1">
            <a:off x="5753962" y="2116098"/>
            <a:ext cx="627582" cy="10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74" idx="6"/>
          </p:cNvCxnSpPr>
          <p:nvPr/>
        </p:nvCxnSpPr>
        <p:spPr>
          <a:xfrm>
            <a:off x="7209544" y="2116098"/>
            <a:ext cx="1129256" cy="2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75" idx="0"/>
          </p:cNvCxnSpPr>
          <p:nvPr/>
        </p:nvCxnSpPr>
        <p:spPr>
          <a:xfrm>
            <a:off x="8338800" y="2115561"/>
            <a:ext cx="0" cy="23876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75" idx="4"/>
          </p:cNvCxnSpPr>
          <p:nvPr/>
        </p:nvCxnSpPr>
        <p:spPr>
          <a:xfrm>
            <a:off x="8338800" y="3182325"/>
            <a:ext cx="0" cy="19747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78" idx="2"/>
          </p:cNvCxnSpPr>
          <p:nvPr/>
        </p:nvCxnSpPr>
        <p:spPr>
          <a:xfrm flipH="1">
            <a:off x="803053" y="3386175"/>
            <a:ext cx="851709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78" idx="6"/>
            <a:endCxn id="90" idx="2"/>
          </p:cNvCxnSpPr>
          <p:nvPr/>
        </p:nvCxnSpPr>
        <p:spPr>
          <a:xfrm flipV="1">
            <a:off x="2482762" y="3386173"/>
            <a:ext cx="645009" cy="2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90" idx="6"/>
            <a:endCxn id="80" idx="2"/>
          </p:cNvCxnSpPr>
          <p:nvPr/>
        </p:nvCxnSpPr>
        <p:spPr>
          <a:xfrm>
            <a:off x="4207771" y="3386173"/>
            <a:ext cx="645009" cy="1657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80" idx="6"/>
            <a:endCxn id="95" idx="2"/>
          </p:cNvCxnSpPr>
          <p:nvPr/>
        </p:nvCxnSpPr>
        <p:spPr>
          <a:xfrm flipV="1">
            <a:off x="5680780" y="3379796"/>
            <a:ext cx="645009" cy="803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95" idx="6"/>
          </p:cNvCxnSpPr>
          <p:nvPr/>
        </p:nvCxnSpPr>
        <p:spPr>
          <a:xfrm>
            <a:off x="7405789" y="3379796"/>
            <a:ext cx="933011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>
            <a:endCxn id="77" idx="0"/>
          </p:cNvCxnSpPr>
          <p:nvPr/>
        </p:nvCxnSpPr>
        <p:spPr>
          <a:xfrm>
            <a:off x="805200" y="3379796"/>
            <a:ext cx="0" cy="26261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77" idx="4"/>
          </p:cNvCxnSpPr>
          <p:nvPr/>
        </p:nvCxnSpPr>
        <p:spPr>
          <a:xfrm>
            <a:off x="805200" y="4470410"/>
            <a:ext cx="0" cy="23623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endCxn id="91" idx="2"/>
          </p:cNvCxnSpPr>
          <p:nvPr/>
        </p:nvCxnSpPr>
        <p:spPr>
          <a:xfrm>
            <a:off x="803053" y="4697118"/>
            <a:ext cx="725709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91" idx="6"/>
            <a:endCxn id="85" idx="2"/>
          </p:cNvCxnSpPr>
          <p:nvPr/>
        </p:nvCxnSpPr>
        <p:spPr>
          <a:xfrm flipV="1">
            <a:off x="2608762" y="4695765"/>
            <a:ext cx="645009" cy="1353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85" idx="6"/>
            <a:endCxn id="94" idx="2"/>
          </p:cNvCxnSpPr>
          <p:nvPr/>
        </p:nvCxnSpPr>
        <p:spPr>
          <a:xfrm flipV="1">
            <a:off x="4081771" y="4695360"/>
            <a:ext cx="645009" cy="405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>
            <a:stCxn id="94" idx="6"/>
            <a:endCxn id="87" idx="2"/>
          </p:cNvCxnSpPr>
          <p:nvPr/>
        </p:nvCxnSpPr>
        <p:spPr>
          <a:xfrm flipV="1">
            <a:off x="5806780" y="4694469"/>
            <a:ext cx="645009" cy="891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87" idx="6"/>
            <a:endCxn id="83" idx="2"/>
          </p:cNvCxnSpPr>
          <p:nvPr/>
        </p:nvCxnSpPr>
        <p:spPr>
          <a:xfrm>
            <a:off x="7279789" y="4694469"/>
            <a:ext cx="645011" cy="175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386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500"/>
                            </p:stCondLst>
                            <p:childTnLst>
                              <p:par>
                                <p:cTn id="8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000"/>
                            </p:stCondLst>
                            <p:childTnLst>
                              <p:par>
                                <p:cTn id="9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500"/>
                            </p:stCondLst>
                            <p:childTnLst>
                              <p:par>
                                <p:cTn id="10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0"/>
                            </p:stCondLst>
                            <p:childTnLst>
                              <p:par>
                                <p:cTn id="10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500"/>
                            </p:stCondLst>
                            <p:childTnLst>
                              <p:par>
                                <p:cTn id="1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8000"/>
                            </p:stCondLst>
                            <p:childTnLst>
                              <p:par>
                                <p:cTn id="1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500"/>
                            </p:stCondLst>
                            <p:childTnLst>
                              <p:par>
                                <p:cTn id="1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9000"/>
                            </p:stCondLst>
                            <p:childTnLst>
                              <p:par>
                                <p:cTn id="1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9500"/>
                            </p:stCondLst>
                            <p:childTnLst>
                              <p:par>
                                <p:cTn id="1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72" grpId="0" animBg="1"/>
      <p:bldP spid="74" grpId="0" animBg="1"/>
      <p:bldP spid="75" grpId="0" animBg="1"/>
      <p:bldP spid="78" grpId="0" animBg="1"/>
      <p:bldP spid="80" grpId="0" animBg="1"/>
      <p:bldP spid="83" grpId="0" animBg="1"/>
      <p:bldP spid="85" grpId="0" animBg="1"/>
      <p:bldP spid="8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Lorem Ipsum established fact that and web page editors now readable content of a page when looking at its layout. </a:t>
            </a:r>
          </a:p>
          <a:p>
            <a:r>
              <a:rPr lang="en-US"/>
              <a:t>Content here, making it look like readable English the point of using Lorem Ipsum is that it has a more-or-less normal distribution of letters, as opposed to using.</a:t>
            </a:r>
          </a:p>
          <a:p>
            <a:r>
              <a:rPr lang="en-US"/>
              <a:t>Publishing packages and you need to be sure there isn't anything default model text, and a search for 'lorem ipsum' will uncover many web sites still in their infancy. 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/>
              <a:t>our philosophy</a:t>
            </a:r>
          </a:p>
        </p:txBody>
      </p:sp>
    </p:spTree>
    <p:extLst>
      <p:ext uri="{BB962C8B-B14F-4D97-AF65-F5344CB8AC3E}">
        <p14:creationId xmlns:p14="http://schemas.microsoft.com/office/powerpoint/2010/main" val="99391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14400" y="1676400"/>
            <a:ext cx="7772400" cy="4114800"/>
          </a:xfrm>
        </p:spPr>
        <p:txBody>
          <a:bodyPr spcCol="1080000"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ADVERTISING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/>
              <a:t>It is a long established fact that a reader will be distracted by the readable content of a page when looking at its layout. </a:t>
            </a: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PUBLIC RELATIONS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/>
              <a:t>The point of using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is that it has a </a:t>
            </a:r>
            <a:r>
              <a:rPr lang="en-US" dirty="0" smtClean="0"/>
              <a:t>distribution </a:t>
            </a:r>
            <a:r>
              <a:rPr lang="en-US" dirty="0"/>
              <a:t>of letters, </a:t>
            </a:r>
            <a:r>
              <a:rPr lang="en-US" dirty="0" smtClean="0"/>
              <a:t> </a:t>
            </a:r>
            <a:r>
              <a:rPr lang="en-US" dirty="0"/>
              <a:t>opposed to using 'Content here, content here', making it look </a:t>
            </a:r>
            <a:r>
              <a:rPr lang="en-US" dirty="0" smtClean="0"/>
              <a:t>like.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WEB DESIGN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 smtClean="0"/>
              <a:t>Many </a:t>
            </a:r>
            <a:r>
              <a:rPr lang="en-US" dirty="0"/>
              <a:t>desktop publishing packages and web page editors now use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 smtClean="0"/>
              <a:t>Ipsum</a:t>
            </a:r>
            <a:r>
              <a:rPr lang="en-US" dirty="0" smtClean="0"/>
              <a:t>, will </a:t>
            </a:r>
            <a:r>
              <a:rPr lang="en-US" dirty="0"/>
              <a:t>uncover many web sites still in their infancy. </a:t>
            </a:r>
            <a:endParaRPr lang="en-US" dirty="0" smtClean="0"/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SEO ANALYSIS</a:t>
            </a:r>
            <a:endParaRPr lang="en-US" dirty="0">
              <a:solidFill>
                <a:schemeClr val="bg1"/>
              </a:solidFill>
              <a:latin typeface="+mj-lt"/>
            </a:endParaRPr>
          </a:p>
          <a:p>
            <a:r>
              <a:rPr lang="en-US" dirty="0"/>
              <a:t>Various versions have evolved over the years, sometimes by accident, sometimes on purpose </a:t>
            </a:r>
            <a:r>
              <a:rPr lang="en-US" dirty="0" smtClean="0"/>
              <a:t>injected </a:t>
            </a:r>
            <a:r>
              <a:rPr lang="en-US" dirty="0" err="1"/>
              <a:t>humour</a:t>
            </a:r>
            <a:r>
              <a:rPr lang="en-US" dirty="0"/>
              <a:t> and the </a:t>
            </a:r>
            <a:r>
              <a:rPr lang="en-US" dirty="0" smtClean="0"/>
              <a:t>like.</a:t>
            </a:r>
            <a:endParaRPr lang="en-US" dirty="0"/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what we do</a:t>
            </a:r>
            <a:endParaRPr lang="en-US" dirty="0"/>
          </a:p>
        </p:txBody>
      </p:sp>
      <p:sp>
        <p:nvSpPr>
          <p:cNvPr id="9" name="TextBox 8"/>
          <p:cNvSpPr txBox="1">
            <a:spLocks noChangeAspect="1"/>
          </p:cNvSpPr>
          <p:nvPr/>
        </p:nvSpPr>
        <p:spPr>
          <a:xfrm>
            <a:off x="304800" y="3581400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FontAwesome" pitchFamily="2" charset="0"/>
              </a:rPr>
              <a:t></a:t>
            </a:r>
            <a:endParaRPr lang="ru-RU" sz="2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5600" y="1630371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H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4697766" y="3597645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G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4697766" y="1632243"/>
            <a:ext cx="468000" cy="468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FontAwesome" pitchFamily="2" charset="0"/>
              </a:rPr>
              <a:t>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494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  <p:bldP spid="10" grpId="0" animBg="1"/>
      <p:bldP spid="11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590800" y="1828800"/>
            <a:ext cx="6248400" cy="35052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DIGNITY</a:t>
            </a:r>
          </a:p>
          <a:p>
            <a:r>
              <a:rPr lang="en-US" dirty="0" smtClean="0"/>
              <a:t>It </a:t>
            </a:r>
            <a:r>
              <a:rPr lang="en-US" dirty="0"/>
              <a:t>is a long established fact that a reader will be distracted by the readable content of a page when looking at its layout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COLLABORATION</a:t>
            </a:r>
          </a:p>
          <a:p>
            <a:r>
              <a:rPr lang="en-US" dirty="0" smtClean="0"/>
              <a:t>The </a:t>
            </a:r>
            <a:r>
              <a:rPr lang="en-US" dirty="0"/>
              <a:t>point of using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is that it has a </a:t>
            </a:r>
            <a:r>
              <a:rPr lang="en-US" dirty="0" smtClean="0"/>
              <a:t>distribution </a:t>
            </a:r>
            <a:r>
              <a:rPr lang="en-US" dirty="0"/>
              <a:t>of letters, </a:t>
            </a:r>
            <a:r>
              <a:rPr lang="en-US" dirty="0" smtClean="0"/>
              <a:t> </a:t>
            </a:r>
            <a:r>
              <a:rPr lang="en-US" dirty="0"/>
              <a:t>opposed to using 'Content here, content here', making it look </a:t>
            </a:r>
            <a:r>
              <a:rPr lang="en-US" dirty="0" smtClean="0"/>
              <a:t>like.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our vision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578712" y="1600200"/>
            <a:ext cx="1584000" cy="1584000"/>
            <a:chOff x="578712" y="1600200"/>
            <a:chExt cx="1584000" cy="1584000"/>
          </a:xfrm>
        </p:grpSpPr>
        <p:sp>
          <p:nvSpPr>
            <p:cNvPr id="7" name="Oval 6"/>
            <p:cNvSpPr/>
            <p:nvPr/>
          </p:nvSpPr>
          <p:spPr>
            <a:xfrm>
              <a:off x="578712" y="1600200"/>
              <a:ext cx="1584000" cy="1584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>
              <a:spLocks noChangeAspect="1"/>
            </p:cNvSpPr>
            <p:nvPr/>
          </p:nvSpPr>
          <p:spPr>
            <a:xfrm>
              <a:off x="800100" y="19050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General Foundicons" pitchFamily="2" charset="0"/>
                </a:rPr>
                <a:t>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78712" y="3467100"/>
            <a:ext cx="1584000" cy="1584000"/>
            <a:chOff x="578712" y="3467100"/>
            <a:chExt cx="1584000" cy="1584000"/>
          </a:xfrm>
        </p:grpSpPr>
        <p:sp>
          <p:nvSpPr>
            <p:cNvPr id="8" name="Oval 7"/>
            <p:cNvSpPr/>
            <p:nvPr/>
          </p:nvSpPr>
          <p:spPr>
            <a:xfrm>
              <a:off x="578712" y="3467100"/>
              <a:ext cx="1584000" cy="1584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>
              <a:spLocks noChangeAspect="1"/>
            </p:cNvSpPr>
            <p:nvPr/>
          </p:nvSpPr>
          <p:spPr>
            <a:xfrm>
              <a:off x="809625" y="37338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Social Foundicons" pitchFamily="2" charset="0"/>
                </a:rPr>
                <a:t>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7853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1" name="Oval 10"/>
          <p:cNvSpPr/>
          <p:nvPr/>
        </p:nvSpPr>
        <p:spPr>
          <a:xfrm>
            <a:off x="3640867" y="5898687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1905000"/>
            <a:ext cx="4147028" cy="4729707"/>
            <a:chOff x="0" y="19050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050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3200400"/>
              <a:ext cx="35052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AZURE </a:t>
              </a:r>
              <a:br>
                <a:rPr lang="en-US" sz="4000" dirty="0" smtClean="0">
                  <a:solidFill>
                    <a:schemeClr val="bg1"/>
                  </a:solidFill>
                  <a:latin typeface="+mj-lt"/>
                </a:rPr>
              </a:br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WEB SITES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4673025"/>
              <a:ext cx="3581400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Developer focused </a:t>
              </a:r>
              <a:br>
                <a:rPr lang="en-US" sz="1600" dirty="0" smtClean="0">
                  <a:solidFill>
                    <a:schemeClr val="accent4"/>
                  </a:solidFill>
                </a:rPr>
              </a:br>
              <a:r>
                <a:rPr lang="en-US" sz="1600" dirty="0" smtClean="0">
                  <a:solidFill>
                    <a:schemeClr val="accent4"/>
                  </a:solidFill>
                </a:rPr>
                <a:t>Platform As A Service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85800" y="17526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</a:t>
            </a:r>
            <a:endParaRPr lang="ru-RU" sz="3200" dirty="0">
              <a:solidFill>
                <a:schemeClr val="bg1"/>
              </a:solidFill>
            </a:endParaRPr>
          </a:p>
        </p:txBody>
      </p:sp>
      <p:pic>
        <p:nvPicPr>
          <p:cNvPr id="14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514" y="2559513"/>
            <a:ext cx="1313748" cy="13026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3"/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2958" y="2060442"/>
            <a:ext cx="455818" cy="296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2420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smtClean="0"/>
              <a:t>our mission</a:t>
            </a:r>
            <a:endParaRPr lang="en-US" sz="24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377121" y="3629025"/>
            <a:ext cx="1845185" cy="1658244"/>
            <a:chOff x="377121" y="3629025"/>
            <a:chExt cx="1845185" cy="1658244"/>
          </a:xfrm>
        </p:grpSpPr>
        <p:sp>
          <p:nvSpPr>
            <p:cNvPr id="2" name="TextBox 1"/>
            <p:cNvSpPr txBox="1"/>
            <p:nvPr/>
          </p:nvSpPr>
          <p:spPr>
            <a:xfrm>
              <a:off x="400269" y="3629025"/>
              <a:ext cx="179889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PROJECTING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>
            <a:xfrm>
              <a:off x="377121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377121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/>
                  </a:solidFill>
                </a:rPr>
                <a:t>It is a long established fact that a reader will be </a:t>
              </a:r>
              <a:r>
                <a:rPr lang="en-US" sz="1600" smtClean="0">
                  <a:solidFill>
                    <a:schemeClr val="accent4"/>
                  </a:solidFill>
                </a:rPr>
                <a:t>distracted.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557352" y="3629025"/>
            <a:ext cx="1845185" cy="1658244"/>
            <a:chOff x="2557352" y="3629025"/>
            <a:chExt cx="1845185" cy="1658244"/>
          </a:xfrm>
        </p:grpSpPr>
        <p:sp>
          <p:nvSpPr>
            <p:cNvPr id="22" name="TextBox 21"/>
            <p:cNvSpPr txBox="1"/>
            <p:nvPr/>
          </p:nvSpPr>
          <p:spPr>
            <a:xfrm>
              <a:off x="2557352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PROMOTING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557352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2557352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smtClean="0">
                  <a:solidFill>
                    <a:schemeClr val="accent4"/>
                  </a:solidFill>
                </a:rPr>
                <a:t>Content </a:t>
              </a:r>
              <a:r>
                <a:rPr lang="en-US" sz="1600">
                  <a:solidFill>
                    <a:schemeClr val="accent4"/>
                  </a:solidFill>
                </a:rPr>
                <a:t>here, content </a:t>
              </a:r>
              <a:r>
                <a:rPr lang="en-US" sz="1600" smtClean="0">
                  <a:solidFill>
                    <a:schemeClr val="accent4"/>
                  </a:solidFill>
                </a:rPr>
                <a:t>here, </a:t>
              </a:r>
              <a:r>
                <a:rPr lang="en-US" sz="1600">
                  <a:solidFill>
                    <a:schemeClr val="accent4"/>
                  </a:solidFill>
                </a:rPr>
                <a:t>making </a:t>
              </a:r>
              <a:r>
                <a:rPr lang="en-US" sz="1600" smtClean="0">
                  <a:solidFill>
                    <a:schemeClr val="accent4"/>
                  </a:solidFill>
                </a:rPr>
                <a:t>it look like fact reader. 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37583" y="3629025"/>
            <a:ext cx="1845185" cy="1658244"/>
            <a:chOff x="4737583" y="3629025"/>
            <a:chExt cx="1845185" cy="1658244"/>
          </a:xfrm>
        </p:grpSpPr>
        <p:sp>
          <p:nvSpPr>
            <p:cNvPr id="28" name="TextBox 27"/>
            <p:cNvSpPr txBox="1"/>
            <p:nvPr/>
          </p:nvSpPr>
          <p:spPr>
            <a:xfrm>
              <a:off x="4737583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PRODUCING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29" name="Straight Connector 28"/>
            <p:cNvCxnSpPr/>
            <p:nvPr/>
          </p:nvCxnSpPr>
          <p:spPr>
            <a:xfrm>
              <a:off x="4737583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737583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accent4"/>
                  </a:solidFill>
                </a:rPr>
                <a:t>The point of using </a:t>
              </a:r>
              <a:r>
                <a:rPr lang="en-US" sz="1600" smtClean="0">
                  <a:solidFill>
                    <a:schemeClr val="accent4"/>
                  </a:solidFill>
                </a:rPr>
                <a:t>is </a:t>
              </a:r>
              <a:r>
                <a:rPr lang="en-US" sz="1600">
                  <a:solidFill>
                    <a:schemeClr val="accent4"/>
                  </a:solidFill>
                </a:rPr>
                <a:t>that it has a distribution of </a:t>
              </a:r>
              <a:r>
                <a:rPr lang="en-US" sz="1600" smtClean="0">
                  <a:solidFill>
                    <a:schemeClr val="accent4"/>
                  </a:solidFill>
                </a:rPr>
                <a:t>letters, using.</a:t>
              </a:r>
              <a:endParaRPr lang="en-US" sz="1600">
                <a:solidFill>
                  <a:schemeClr val="accent4"/>
                </a:solidFill>
                <a:latin typeface="+mj-lt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6917815" y="3629025"/>
            <a:ext cx="1845185" cy="1658244"/>
            <a:chOff x="6917815" y="3629025"/>
            <a:chExt cx="1845185" cy="1658244"/>
          </a:xfrm>
        </p:grpSpPr>
        <p:sp>
          <p:nvSpPr>
            <p:cNvPr id="17" name="TextBox 16"/>
            <p:cNvSpPr txBox="1"/>
            <p:nvPr/>
          </p:nvSpPr>
          <p:spPr>
            <a:xfrm>
              <a:off x="6917815" y="3629025"/>
              <a:ext cx="184518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SUPPORT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6917815" y="4133851"/>
              <a:ext cx="1845185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6917815" y="4210051"/>
              <a:ext cx="1845185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>
                  <a:solidFill>
                    <a:schemeClr val="bg1"/>
                  </a:solidFill>
                </a:rPr>
                <a:t>Publishing packages and you need to be sure </a:t>
              </a:r>
              <a:r>
                <a:rPr lang="en-US" sz="1600" smtClean="0">
                  <a:solidFill>
                    <a:schemeClr val="bg1"/>
                  </a:solidFill>
                </a:rPr>
                <a:t>there.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074094" y="1919738"/>
            <a:ext cx="1532626" cy="1532626"/>
            <a:chOff x="7074094" y="1919738"/>
            <a:chExt cx="1532626" cy="1532626"/>
          </a:xfrm>
        </p:grpSpPr>
        <p:sp>
          <p:nvSpPr>
            <p:cNvPr id="16" name="Oval 15"/>
            <p:cNvSpPr/>
            <p:nvPr/>
          </p:nvSpPr>
          <p:spPr>
            <a:xfrm>
              <a:off x="7074094" y="1919738"/>
              <a:ext cx="1532626" cy="15326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7296150" y="2009775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Modern Pictograms" pitchFamily="50" charset="0"/>
                </a:rPr>
                <a:t>(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533400" y="1919738"/>
            <a:ext cx="1532626" cy="1532626"/>
            <a:chOff x="533400" y="1919738"/>
            <a:chExt cx="1532626" cy="1532626"/>
          </a:xfrm>
        </p:grpSpPr>
        <p:sp>
          <p:nvSpPr>
            <p:cNvPr id="10" name="Oval 9"/>
            <p:cNvSpPr/>
            <p:nvPr/>
          </p:nvSpPr>
          <p:spPr>
            <a:xfrm>
              <a:off x="533400" y="1919738"/>
              <a:ext cx="1532626" cy="1532626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753291" y="1981200"/>
              <a:ext cx="1219200" cy="12192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Modern Pictograms" pitchFamily="50" charset="0"/>
                </a:rPr>
                <a:t>V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713631" y="1919738"/>
            <a:ext cx="1532626" cy="1532626"/>
            <a:chOff x="2713631" y="1919738"/>
            <a:chExt cx="1532626" cy="1532626"/>
          </a:xfrm>
        </p:grpSpPr>
        <p:sp>
          <p:nvSpPr>
            <p:cNvPr id="21" name="Oval 20"/>
            <p:cNvSpPr/>
            <p:nvPr/>
          </p:nvSpPr>
          <p:spPr>
            <a:xfrm>
              <a:off x="2713631" y="1919738"/>
              <a:ext cx="1532626" cy="153262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>
              <a:spLocks noChangeAspect="1"/>
            </p:cNvSpPr>
            <p:nvPr/>
          </p:nvSpPr>
          <p:spPr>
            <a:xfrm>
              <a:off x="2908444" y="2209800"/>
              <a:ext cx="1143000" cy="1143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Social Foundicons" pitchFamily="2" charset="0"/>
                </a:rPr>
                <a:t>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893862" y="1919738"/>
            <a:ext cx="1532626" cy="1532626"/>
            <a:chOff x="4893862" y="1919738"/>
            <a:chExt cx="1532626" cy="1532626"/>
          </a:xfrm>
        </p:grpSpPr>
        <p:sp>
          <p:nvSpPr>
            <p:cNvPr id="27" name="Oval 26"/>
            <p:cNvSpPr/>
            <p:nvPr/>
          </p:nvSpPr>
          <p:spPr>
            <a:xfrm>
              <a:off x="4893862" y="1919738"/>
              <a:ext cx="1532626" cy="153262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>
              <a:spLocks noChangeAspect="1"/>
            </p:cNvSpPr>
            <p:nvPr/>
          </p:nvSpPr>
          <p:spPr>
            <a:xfrm>
              <a:off x="5107448" y="2120620"/>
              <a:ext cx="1079780" cy="10797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7200" dirty="0">
                  <a:solidFill>
                    <a:schemeClr val="bg1"/>
                  </a:solidFill>
                  <a:latin typeface="RaphaelIcons" pitchFamily="2" charset="0"/>
                </a:rPr>
                <a:t>Ñ</a:t>
              </a:r>
              <a:endParaRPr lang="ru-RU" sz="7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5843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IT IS A LONG ESTABLISHED </a:t>
            </a:r>
          </a:p>
          <a:p>
            <a:r>
              <a:rPr lang="en-US" dirty="0" smtClean="0"/>
              <a:t>fact </a:t>
            </a:r>
            <a:r>
              <a:rPr lang="en-US" dirty="0"/>
              <a:t>that a reader will be distracted by the readable content of a page when looking at its layout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bg1"/>
                </a:solidFill>
                <a:latin typeface="+mj-lt"/>
              </a:rPr>
              <a:t>VARIOUS VERSIONS HAVE EVOLVED </a:t>
            </a:r>
          </a:p>
          <a:p>
            <a:r>
              <a:rPr lang="en-US" dirty="0" smtClean="0"/>
              <a:t>over </a:t>
            </a:r>
            <a:r>
              <a:rPr lang="en-US" dirty="0"/>
              <a:t>the years, sometimes by accident, sometimes on purpose injected </a:t>
            </a:r>
            <a:r>
              <a:rPr lang="en-US" dirty="0" err="1"/>
              <a:t>humour</a:t>
            </a:r>
            <a:r>
              <a:rPr lang="en-US" dirty="0"/>
              <a:t> and the like.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ABOUT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smtClean="0"/>
              <a:t>objective</a:t>
            </a:r>
            <a:endParaRPr lang="en-US" sz="2400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920906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TEAM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35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36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37"/>
          </p:nvPr>
        </p:nvSpPr>
        <p:spPr/>
      </p:sp>
      <p:sp>
        <p:nvSpPr>
          <p:cNvPr id="10" name="Text Placeholder 9"/>
          <p:cNvSpPr>
            <a:spLocks noGrp="1"/>
          </p:cNvSpPr>
          <p:nvPr>
            <p:ph type="body" sz="quarter" idx="38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dirty="0" smtClean="0">
                <a:latin typeface="+mj-lt"/>
              </a:rPr>
              <a:t>ROGER DOE</a:t>
            </a:r>
          </a:p>
          <a:p>
            <a:pPr lvl="1"/>
            <a:r>
              <a:rPr lang="en-US" sz="1200" b="1" dirty="0" smtClean="0">
                <a:solidFill>
                  <a:schemeClr val="bg1"/>
                </a:solidFill>
              </a:rPr>
              <a:t>Executive director</a:t>
            </a:r>
          </a:p>
          <a:p>
            <a:pPr lvl="1"/>
            <a:endParaRPr lang="en-US" sz="1200" u="sng" dirty="0" smtClean="0"/>
          </a:p>
          <a:p>
            <a:pPr lvl="1"/>
            <a:r>
              <a:rPr lang="en-US" sz="1200" dirty="0"/>
              <a:t>Nam </a:t>
            </a:r>
            <a:r>
              <a:rPr lang="en-US" sz="1200" dirty="0" err="1"/>
              <a:t>auctor</a:t>
            </a:r>
            <a:r>
              <a:rPr lang="en-US" sz="1200" dirty="0"/>
              <a:t> will be distracted by the </a:t>
            </a:r>
            <a:r>
              <a:rPr lang="en-US" sz="1200" dirty="0" smtClean="0"/>
              <a:t>readable </a:t>
            </a:r>
            <a:r>
              <a:rPr lang="en-US" sz="1200" dirty="0"/>
              <a:t>sites still</a:t>
            </a:r>
            <a:r>
              <a:rPr lang="en-US" sz="1200" dirty="0" smtClean="0"/>
              <a:t> </a:t>
            </a:r>
            <a:r>
              <a:rPr lang="en-US" sz="1200" dirty="0" err="1" smtClean="0"/>
              <a:t>justo</a:t>
            </a:r>
            <a:r>
              <a:rPr lang="en-US" sz="1200" dirty="0" smtClean="0"/>
              <a:t> </a:t>
            </a:r>
            <a:r>
              <a:rPr lang="en-US" sz="1200" dirty="0" err="1" smtClean="0"/>
              <a:t>entum</a:t>
            </a:r>
            <a:r>
              <a:rPr lang="en-US" sz="1200" dirty="0" smtClean="0"/>
              <a:t>.</a:t>
            </a:r>
            <a:endParaRPr lang="en-US" sz="1200" u="sng" dirty="0"/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39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smtClean="0">
                <a:latin typeface="+mj-lt"/>
              </a:rPr>
              <a:t>AMANDA DOE</a:t>
            </a:r>
            <a:endParaRPr lang="en-US" sz="1600" dirty="0" smtClean="0">
              <a:latin typeface="+mj-lt"/>
            </a:endParaRPr>
          </a:p>
          <a:p>
            <a:pPr lvl="1"/>
            <a:r>
              <a:rPr lang="en-US" sz="1200" b="1" smtClean="0">
                <a:solidFill>
                  <a:schemeClr val="bg1"/>
                </a:solidFill>
              </a:rPr>
              <a:t>HR manager</a:t>
            </a:r>
            <a:endParaRPr lang="en-US" sz="1200" b="1" dirty="0" smtClean="0">
              <a:solidFill>
                <a:schemeClr val="bg1"/>
              </a:solidFill>
            </a:endParaRPr>
          </a:p>
          <a:p>
            <a:pPr lvl="1"/>
            <a:endParaRPr lang="en-US" sz="1200" u="sng" dirty="0" smtClean="0"/>
          </a:p>
          <a:p>
            <a:pPr lvl="1"/>
            <a:r>
              <a:rPr lang="en-US" sz="1200" smtClean="0"/>
              <a:t>A </a:t>
            </a:r>
            <a:r>
              <a:rPr lang="en-US" sz="1200"/>
              <a:t>distribution of letters,  opposed to using </a:t>
            </a:r>
            <a:r>
              <a:rPr lang="en-US" sz="1200" smtClean="0"/>
              <a:t>Nam </a:t>
            </a:r>
            <a:r>
              <a:rPr lang="en-US" sz="1200"/>
              <a:t>auctor </a:t>
            </a:r>
            <a:r>
              <a:rPr lang="en-US" sz="1200" smtClean="0"/>
              <a:t>justofermentum.</a:t>
            </a:r>
            <a:endParaRPr lang="en-US" sz="1200" u="sng" dirty="0"/>
          </a:p>
        </p:txBody>
      </p:sp>
      <p:sp>
        <p:nvSpPr>
          <p:cNvPr id="19" name="Text Placeholder 9"/>
          <p:cNvSpPr>
            <a:spLocks noGrp="1"/>
          </p:cNvSpPr>
          <p:nvPr>
            <p:ph type="body" sz="quarter" idx="40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smtClean="0">
                <a:latin typeface="+mj-lt"/>
              </a:rPr>
              <a:t>JOHN DOE</a:t>
            </a:r>
            <a:endParaRPr lang="en-US" sz="1600" dirty="0" smtClean="0">
              <a:latin typeface="+mj-lt"/>
            </a:endParaRPr>
          </a:p>
          <a:p>
            <a:pPr lvl="1"/>
            <a:r>
              <a:rPr lang="en-US" sz="1200" b="1" dirty="0" smtClean="0">
                <a:solidFill>
                  <a:schemeClr val="bg1"/>
                </a:solidFill>
              </a:rPr>
              <a:t>Service director</a:t>
            </a:r>
          </a:p>
          <a:p>
            <a:pPr lvl="1"/>
            <a:endParaRPr lang="en-US" sz="1200" u="sng" dirty="0" smtClean="0"/>
          </a:p>
          <a:p>
            <a:pPr lvl="1"/>
            <a:r>
              <a:rPr lang="en-US" sz="1200"/>
              <a:t>W</a:t>
            </a:r>
            <a:r>
              <a:rPr lang="en-US" sz="1200" smtClean="0"/>
              <a:t>ill </a:t>
            </a:r>
            <a:r>
              <a:rPr lang="en-US" sz="1200"/>
              <a:t>uncover many web sites still </a:t>
            </a:r>
            <a:r>
              <a:rPr lang="en-US" sz="1200" smtClean="0"/>
              <a:t>am </a:t>
            </a:r>
            <a:r>
              <a:rPr lang="en-US" sz="1200"/>
              <a:t>auctor </a:t>
            </a:r>
            <a:r>
              <a:rPr lang="en-US" sz="1200" smtClean="0"/>
              <a:t>fermentum.</a:t>
            </a:r>
            <a:endParaRPr lang="en-US" sz="1200" u="sng" dirty="0"/>
          </a:p>
        </p:txBody>
      </p:sp>
      <p:sp>
        <p:nvSpPr>
          <p:cNvPr id="22" name="Text Placeholder 9"/>
          <p:cNvSpPr>
            <a:spLocks noGrp="1"/>
          </p:cNvSpPr>
          <p:nvPr>
            <p:ph type="body" sz="quarter" idx="41"/>
          </p:nvPr>
        </p:nvSpPr>
        <p:spPr>
          <a:noFill/>
          <a:ln>
            <a:noFill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1600" smtClean="0">
                <a:latin typeface="+mj-lt"/>
              </a:rPr>
              <a:t>JESSICA DOE</a:t>
            </a:r>
            <a:endParaRPr lang="en-US" sz="1600" dirty="0" smtClean="0">
              <a:latin typeface="+mj-lt"/>
            </a:endParaRPr>
          </a:p>
          <a:p>
            <a:pPr lvl="1"/>
            <a:r>
              <a:rPr lang="en-US" sz="1200" b="1" smtClean="0">
                <a:solidFill>
                  <a:schemeClr val="bg1"/>
                </a:solidFill>
              </a:rPr>
              <a:t>PR manager</a:t>
            </a:r>
            <a:endParaRPr lang="en-US" sz="1200" b="1" dirty="0" smtClean="0">
              <a:solidFill>
                <a:schemeClr val="bg1"/>
              </a:solidFill>
            </a:endParaRPr>
          </a:p>
          <a:p>
            <a:pPr lvl="1"/>
            <a:endParaRPr lang="en-US" sz="1200" u="sng" dirty="0" smtClean="0"/>
          </a:p>
          <a:p>
            <a:pPr lvl="1"/>
            <a:r>
              <a:rPr lang="en-US" sz="1200" smtClean="0"/>
              <a:t>Readable </a:t>
            </a:r>
            <a:r>
              <a:rPr lang="en-US" sz="1200"/>
              <a:t>English the point </a:t>
            </a:r>
            <a:r>
              <a:rPr lang="en-US" sz="1200" smtClean="0"/>
              <a:t>Lorem </a:t>
            </a:r>
            <a:r>
              <a:rPr lang="en-US" sz="1200"/>
              <a:t>Ipsum Nam auctor </a:t>
            </a:r>
            <a:r>
              <a:rPr lang="en-US" sz="1200" smtClean="0"/>
              <a:t>justof.</a:t>
            </a:r>
            <a:endParaRPr lang="en-US" sz="1200" u="sng" dirty="0"/>
          </a:p>
        </p:txBody>
      </p:sp>
      <p:sp>
        <p:nvSpPr>
          <p:cNvPr id="25" name="Oval 24"/>
          <p:cNvSpPr/>
          <p:nvPr/>
        </p:nvSpPr>
        <p:spPr>
          <a:xfrm>
            <a:off x="342900" y="1485900"/>
            <a:ext cx="533400" cy="533400"/>
          </a:xfrm>
          <a:prstGeom prst="ellipse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CEO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2505075" y="1485900"/>
            <a:ext cx="533400" cy="53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HR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4695825" y="1485900"/>
            <a:ext cx="533400" cy="533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VP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6905625" y="1485900"/>
            <a:ext cx="533400" cy="53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PR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2655474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072271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863873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47075" y="3722476"/>
            <a:ext cx="16002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036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4" grpId="0" build="p"/>
      <p:bldP spid="19" grpId="0" build="p"/>
      <p:bldP spid="22" grpId="0" build="p"/>
      <p:bldP spid="25" grpId="0" animBg="1"/>
      <p:bldP spid="31" grpId="0" animBg="1"/>
      <p:bldP spid="32" grpId="0" animBg="1"/>
      <p:bldP spid="3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0" y="1990725"/>
            <a:ext cx="4191000" cy="4562475"/>
            <a:chOff x="0" y="1990725"/>
            <a:chExt cx="4191000" cy="4562475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90725"/>
              <a:ext cx="4086055" cy="4562475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30777" y="3514725"/>
              <a:ext cx="3960223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3600" dirty="0" smtClean="0">
                  <a:solidFill>
                    <a:schemeClr val="bg1"/>
                  </a:solidFill>
                  <a:latin typeface="+mj-lt"/>
                </a:rPr>
                <a:t>WE DELIVER PERSONALIZED SERVICE</a:t>
              </a:r>
              <a:endParaRPr lang="en-US" sz="36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30777" y="5288841"/>
              <a:ext cx="2743200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T</a:t>
              </a:r>
              <a:r>
                <a:rPr lang="en-US" sz="1600" smtClean="0">
                  <a:solidFill>
                    <a:schemeClr val="accent4"/>
                  </a:solidFill>
                </a:rPr>
                <a:t>ailored </a:t>
              </a:r>
              <a:r>
                <a:rPr lang="en-US" sz="1600">
                  <a:solidFill>
                    <a:schemeClr val="accent4"/>
                  </a:solidFill>
                </a:rPr>
                <a:t>to your charitable and financial interests</a:t>
              </a: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239151" y="2228850"/>
              <a:ext cx="1151623" cy="1151623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1500" dirty="0" smtClean="0">
                  <a:latin typeface="Modern Pictograms" pitchFamily="50" charset="0"/>
                </a:rPr>
                <a:t>(</a:t>
              </a:r>
              <a:endParaRPr lang="ru-RU" sz="11500" dirty="0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373590" y="1914525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II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3317966" y="6085200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FontAwesome" pitchFamily="2" charset="0"/>
              </a:rPr>
              <a:t>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2285999" y="6553200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659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/>
      <p:bldP spid="12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SERVICES</a:t>
            </a:r>
            <a:endParaRPr lang="en-US" b="1" spc="0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/>
              <a:t>what we are strong</a:t>
            </a:r>
            <a:endParaRPr lang="en-US" sz="2400" dirty="0"/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23875" y="1589381"/>
            <a:ext cx="8391525" cy="62634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800"/>
              </a:spcAft>
              <a:buClr>
                <a:schemeClr val="accent1"/>
              </a:buClr>
              <a:buNone/>
            </a:pPr>
            <a:r>
              <a:rPr lang="en-US" sz="1800" smtClean="0">
                <a:solidFill>
                  <a:schemeClr val="accent4"/>
                </a:solidFill>
              </a:rPr>
              <a:t>Service led delivery focused on a key ingredient of your organizational mix, a principal asset and a principal risk exposure</a:t>
            </a:r>
            <a:endParaRPr lang="en-US" sz="1800" dirty="0" smtClean="0">
              <a:solidFill>
                <a:schemeClr val="accent4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73882" y="2711638"/>
            <a:ext cx="1912118" cy="3155762"/>
            <a:chOff x="373882" y="2711638"/>
            <a:chExt cx="1912118" cy="3155762"/>
          </a:xfrm>
        </p:grpSpPr>
        <p:sp>
          <p:nvSpPr>
            <p:cNvPr id="4" name="Oval 3"/>
            <p:cNvSpPr/>
            <p:nvPr/>
          </p:nvSpPr>
          <p:spPr>
            <a:xfrm>
              <a:off x="609941" y="2917985"/>
              <a:ext cx="1440000" cy="14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373882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Connector 14"/>
            <p:cNvCxnSpPr/>
            <p:nvPr/>
          </p:nvCxnSpPr>
          <p:spPr>
            <a:xfrm>
              <a:off x="609941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/>
            <p:cNvSpPr/>
            <p:nvPr/>
          </p:nvSpPr>
          <p:spPr>
            <a:xfrm>
              <a:off x="568112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Various versions have evolved </a:t>
              </a:r>
              <a:r>
                <a:rPr lang="en-US" sz="1200" smtClean="0">
                  <a:solidFill>
                    <a:schemeClr val="accent4"/>
                  </a:solidFill>
                </a:rPr>
                <a:t>over, by </a:t>
              </a:r>
              <a:r>
                <a:rPr lang="en-US" sz="1200">
                  <a:solidFill>
                    <a:schemeClr val="accent4"/>
                  </a:solidFill>
                </a:rPr>
                <a:t>accident, </a:t>
              </a:r>
              <a:r>
                <a:rPr lang="en-US" sz="1200" smtClean="0">
                  <a:solidFill>
                    <a:schemeClr val="accent4"/>
                  </a:solidFill>
                </a:rPr>
                <a:t>on </a:t>
              </a:r>
              <a:r>
                <a:rPr lang="en-US" sz="1200">
                  <a:solidFill>
                    <a:schemeClr val="accent4"/>
                  </a:solidFill>
                </a:rPr>
                <a:t>purpose injected humour and </a:t>
              </a:r>
              <a:r>
                <a:rPr lang="en-US" sz="1200" smtClean="0">
                  <a:solidFill>
                    <a:schemeClr val="accent4"/>
                  </a:solidFill>
                </a:rPr>
                <a:t>the.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754882" y="3062926"/>
              <a:ext cx="1150118" cy="115011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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535255" y="2711638"/>
            <a:ext cx="1912118" cy="3155762"/>
            <a:chOff x="2535255" y="2711638"/>
            <a:chExt cx="1912118" cy="3155762"/>
          </a:xfrm>
        </p:grpSpPr>
        <p:sp>
          <p:nvSpPr>
            <p:cNvPr id="32" name="Oval 31"/>
            <p:cNvSpPr/>
            <p:nvPr/>
          </p:nvSpPr>
          <p:spPr>
            <a:xfrm>
              <a:off x="2771314" y="2917985"/>
              <a:ext cx="1440000" cy="144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ounded Rectangle 32"/>
            <p:cNvSpPr/>
            <p:nvPr/>
          </p:nvSpPr>
          <p:spPr>
            <a:xfrm>
              <a:off x="2535255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2771314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/>
            <p:cNvSpPr/>
            <p:nvPr/>
          </p:nvSpPr>
          <p:spPr>
            <a:xfrm>
              <a:off x="2729485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Content here, making it look like readable English the point of using </a:t>
              </a:r>
              <a:r>
                <a:rPr lang="en-US" sz="1200" smtClean="0">
                  <a:solidFill>
                    <a:schemeClr val="accent4"/>
                  </a:solidFill>
                </a:rPr>
                <a:t>Lorem.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  <p:sp>
          <p:nvSpPr>
            <p:cNvPr id="23" name="TextBox 22"/>
            <p:cNvSpPr txBox="1">
              <a:spLocks noChangeAspect="1"/>
            </p:cNvSpPr>
            <p:nvPr/>
          </p:nvSpPr>
          <p:spPr>
            <a:xfrm>
              <a:off x="2875722" y="3067585"/>
              <a:ext cx="1154984" cy="115498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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696628" y="2711638"/>
            <a:ext cx="1912118" cy="3155762"/>
            <a:chOff x="4696628" y="2711638"/>
            <a:chExt cx="1912118" cy="3155762"/>
          </a:xfrm>
        </p:grpSpPr>
        <p:sp>
          <p:nvSpPr>
            <p:cNvPr id="41" name="Oval 40"/>
            <p:cNvSpPr/>
            <p:nvPr/>
          </p:nvSpPr>
          <p:spPr>
            <a:xfrm>
              <a:off x="4932687" y="2917985"/>
              <a:ext cx="1440000" cy="1440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4696628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4" name="Straight Connector 43"/>
            <p:cNvCxnSpPr/>
            <p:nvPr/>
          </p:nvCxnSpPr>
          <p:spPr>
            <a:xfrm>
              <a:off x="4932687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ectangle 44"/>
            <p:cNvSpPr/>
            <p:nvPr/>
          </p:nvSpPr>
          <p:spPr>
            <a:xfrm>
              <a:off x="4890858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Ipsum is that it has a more-or-less normal distribution of letters, as opposed to using.</a:t>
              </a:r>
            </a:p>
          </p:txBody>
        </p:sp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5026443" y="2960556"/>
              <a:ext cx="1252488" cy="125248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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858000" y="2711638"/>
            <a:ext cx="1912118" cy="3155762"/>
            <a:chOff x="6858000" y="2711638"/>
            <a:chExt cx="1912118" cy="3155762"/>
          </a:xfrm>
        </p:grpSpPr>
        <p:sp>
          <p:nvSpPr>
            <p:cNvPr id="50" name="Oval 49"/>
            <p:cNvSpPr/>
            <p:nvPr/>
          </p:nvSpPr>
          <p:spPr>
            <a:xfrm>
              <a:off x="7094059" y="2917985"/>
              <a:ext cx="1440000" cy="1440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6858000" y="2711638"/>
              <a:ext cx="1912118" cy="3155762"/>
            </a:xfrm>
            <a:prstGeom prst="roundRect">
              <a:avLst>
                <a:gd name="adj" fmla="val 0"/>
              </a:avLst>
            </a:prstGeom>
            <a:noFill/>
            <a:ln w="19050">
              <a:solidFill>
                <a:schemeClr val="tx2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3" name="Straight Connector 52"/>
            <p:cNvCxnSpPr/>
            <p:nvPr/>
          </p:nvCxnSpPr>
          <p:spPr>
            <a:xfrm>
              <a:off x="7094059" y="4589861"/>
              <a:ext cx="1440000" cy="0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 53"/>
            <p:cNvSpPr/>
            <p:nvPr/>
          </p:nvSpPr>
          <p:spPr>
            <a:xfrm>
              <a:off x="7052230" y="4751786"/>
              <a:ext cx="152365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>
                  <a:solidFill>
                    <a:schemeClr val="accent4"/>
                  </a:solidFill>
                </a:rPr>
                <a:t>Publishing packages and you need to be sure there isn't anything </a:t>
              </a:r>
              <a:r>
                <a:rPr lang="en-US" sz="1200" smtClean="0">
                  <a:solidFill>
                    <a:schemeClr val="accent4"/>
                  </a:solidFill>
                </a:rPr>
                <a:t>default.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7187815" y="3017706"/>
              <a:ext cx="1252488" cy="1252488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FontAwesome" pitchFamily="2" charset="0"/>
                </a:rPr>
                <a:t></a:t>
              </a:r>
              <a:endParaRPr lang="ru-RU" sz="5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373882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+mj-lt"/>
              </a:rPr>
              <a:t>DISCOVERY SERVICES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535255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TRANSITION SERVICES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696628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MANAGED SERVICES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58000" y="2330638"/>
            <a:ext cx="1912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SUPPORT SERVICES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4751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/>
      <p:bldP spid="27" grpId="0"/>
      <p:bldP spid="29" grpId="0"/>
      <p:bldP spid="3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Elbow Connector 13"/>
          <p:cNvCxnSpPr>
            <a:endCxn id="20" idx="3"/>
          </p:cNvCxnSpPr>
          <p:nvPr/>
        </p:nvCxnSpPr>
        <p:spPr>
          <a:xfrm rot="5400000" flipH="1" flipV="1">
            <a:off x="767533" y="2773489"/>
            <a:ext cx="998324" cy="160300"/>
          </a:xfrm>
          <a:prstGeom prst="bentConnector4">
            <a:avLst>
              <a:gd name="adj1" fmla="val 61382"/>
              <a:gd name="adj2" fmla="val 242608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endCxn id="21" idx="3"/>
          </p:cNvCxnSpPr>
          <p:nvPr/>
        </p:nvCxnSpPr>
        <p:spPr>
          <a:xfrm rot="5400000" flipH="1" flipV="1">
            <a:off x="3381630" y="2554247"/>
            <a:ext cx="922136" cy="522596"/>
          </a:xfrm>
          <a:prstGeom prst="bentConnector4">
            <a:avLst>
              <a:gd name="adj1" fmla="val 56656"/>
              <a:gd name="adj2" fmla="val 143743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endCxn id="23" idx="3"/>
          </p:cNvCxnSpPr>
          <p:nvPr/>
        </p:nvCxnSpPr>
        <p:spPr>
          <a:xfrm rot="5400000" flipH="1" flipV="1">
            <a:off x="4993046" y="2622136"/>
            <a:ext cx="993894" cy="467434"/>
          </a:xfrm>
          <a:prstGeom prst="bentConnector4">
            <a:avLst>
              <a:gd name="adj1" fmla="val 60556"/>
              <a:gd name="adj2" fmla="val 148905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endCxn id="24" idx="1"/>
          </p:cNvCxnSpPr>
          <p:nvPr/>
        </p:nvCxnSpPr>
        <p:spPr>
          <a:xfrm rot="5400000">
            <a:off x="3640617" y="4534543"/>
            <a:ext cx="589128" cy="511641"/>
          </a:xfrm>
          <a:prstGeom prst="bentConnector4">
            <a:avLst>
              <a:gd name="adj1" fmla="val 38245"/>
              <a:gd name="adj2" fmla="val 14468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endCxn id="22" idx="1"/>
          </p:cNvCxnSpPr>
          <p:nvPr/>
        </p:nvCxnSpPr>
        <p:spPr>
          <a:xfrm rot="5400000">
            <a:off x="5520719" y="4626467"/>
            <a:ext cx="676941" cy="263207"/>
          </a:xfrm>
          <a:prstGeom prst="bentConnector4">
            <a:avLst>
              <a:gd name="adj1" fmla="val 39770"/>
              <a:gd name="adj2" fmla="val 186852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endCxn id="27" idx="1"/>
          </p:cNvCxnSpPr>
          <p:nvPr/>
        </p:nvCxnSpPr>
        <p:spPr>
          <a:xfrm rot="5400000">
            <a:off x="777348" y="4539626"/>
            <a:ext cx="589128" cy="511641"/>
          </a:xfrm>
          <a:prstGeom prst="bentConnector4">
            <a:avLst>
              <a:gd name="adj1" fmla="val 38245"/>
              <a:gd name="adj2" fmla="val 14468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endCxn id="30" idx="3"/>
          </p:cNvCxnSpPr>
          <p:nvPr/>
        </p:nvCxnSpPr>
        <p:spPr>
          <a:xfrm rot="5400000" flipH="1" flipV="1">
            <a:off x="2033433" y="2604952"/>
            <a:ext cx="617326" cy="116376"/>
          </a:xfrm>
          <a:prstGeom prst="bentConnector4">
            <a:avLst>
              <a:gd name="adj1" fmla="val 38782"/>
              <a:gd name="adj2" fmla="val 296432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endCxn id="37" idx="3"/>
          </p:cNvCxnSpPr>
          <p:nvPr/>
        </p:nvCxnSpPr>
        <p:spPr>
          <a:xfrm rot="5400000" flipH="1" flipV="1">
            <a:off x="7857209" y="2711371"/>
            <a:ext cx="922136" cy="208348"/>
          </a:xfrm>
          <a:prstGeom prst="bentConnector4">
            <a:avLst>
              <a:gd name="adj1" fmla="val 57600"/>
              <a:gd name="adj2" fmla="val 20972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37"/>
          <p:cNvCxnSpPr>
            <a:endCxn id="39" idx="3"/>
          </p:cNvCxnSpPr>
          <p:nvPr/>
        </p:nvCxnSpPr>
        <p:spPr>
          <a:xfrm rot="16200000" flipV="1">
            <a:off x="6419924" y="2686137"/>
            <a:ext cx="922136" cy="258816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>
            <a:endCxn id="44" idx="1"/>
          </p:cNvCxnSpPr>
          <p:nvPr/>
        </p:nvCxnSpPr>
        <p:spPr>
          <a:xfrm rot="5400000">
            <a:off x="7542419" y="4424856"/>
            <a:ext cx="753141" cy="590228"/>
          </a:xfrm>
          <a:prstGeom prst="bentConnector4">
            <a:avLst>
              <a:gd name="adj1" fmla="val 53524"/>
              <a:gd name="adj2" fmla="val 138731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400139749"/>
              </p:ext>
            </p:extLst>
          </p:nvPr>
        </p:nvGraphicFramePr>
        <p:xfrm>
          <a:off x="304800" y="2667000"/>
          <a:ext cx="3314700" cy="2209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6" name="Chart 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297197"/>
              </p:ext>
            </p:extLst>
          </p:nvPr>
        </p:nvGraphicFramePr>
        <p:xfrm>
          <a:off x="4549419" y="2971800"/>
          <a:ext cx="2441194" cy="164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307302593"/>
              </p:ext>
            </p:extLst>
          </p:nvPr>
        </p:nvGraphicFramePr>
        <p:xfrm>
          <a:off x="6096000" y="2755900"/>
          <a:ext cx="3048000" cy="203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3706371229"/>
              </p:ext>
            </p:extLst>
          </p:nvPr>
        </p:nvGraphicFramePr>
        <p:xfrm>
          <a:off x="2671620" y="2895600"/>
          <a:ext cx="2719143" cy="18127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SERVICES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service departments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6934200" y="3225055"/>
            <a:ext cx="1371600" cy="872327"/>
            <a:chOff x="6934200" y="3225055"/>
            <a:chExt cx="1371600" cy="872327"/>
          </a:xfrm>
        </p:grpSpPr>
        <p:sp>
          <p:nvSpPr>
            <p:cNvPr id="13" name="TextBox 12"/>
            <p:cNvSpPr txBox="1"/>
            <p:nvPr/>
          </p:nvSpPr>
          <p:spPr>
            <a:xfrm>
              <a:off x="6934200" y="3574162"/>
              <a:ext cx="1371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PUBLIC RELATIONS</a:t>
              </a:r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7440000" y="3225055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ontAwesome" pitchFamily="2" charset="0"/>
                </a:rPr>
                <a:t></a:t>
              </a:r>
              <a:endParaRPr lang="ru-RU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253822" y="3230930"/>
            <a:ext cx="1399807" cy="734742"/>
            <a:chOff x="1253822" y="3230930"/>
            <a:chExt cx="1399807" cy="734742"/>
          </a:xfrm>
        </p:grpSpPr>
        <p:sp>
          <p:nvSpPr>
            <p:cNvPr id="7" name="TextBox 6"/>
            <p:cNvSpPr txBox="1"/>
            <p:nvPr/>
          </p:nvSpPr>
          <p:spPr>
            <a:xfrm>
              <a:off x="1253822" y="3657895"/>
              <a:ext cx="13998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ADVERTISING</a:t>
              </a:r>
            </a:p>
          </p:txBody>
        </p:sp>
        <p:sp>
          <p:nvSpPr>
            <p:cNvPr id="66" name="TextBox 65"/>
            <p:cNvSpPr txBox="1">
              <a:spLocks noChangeAspect="1"/>
            </p:cNvSpPr>
            <p:nvPr/>
          </p:nvSpPr>
          <p:spPr>
            <a:xfrm>
              <a:off x="1773725" y="3230930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H</a:t>
              </a:r>
              <a:endParaRPr lang="ru-RU" sz="2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223598" y="3271473"/>
            <a:ext cx="1091969" cy="833147"/>
            <a:chOff x="5223598" y="3271473"/>
            <a:chExt cx="1091969" cy="833147"/>
          </a:xfrm>
        </p:grpSpPr>
        <p:sp>
          <p:nvSpPr>
            <p:cNvPr id="11" name="TextBox 10"/>
            <p:cNvSpPr txBox="1"/>
            <p:nvPr/>
          </p:nvSpPr>
          <p:spPr>
            <a:xfrm>
              <a:off x="5223598" y="3581400"/>
              <a:ext cx="109196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chemeClr val="bg1"/>
                  </a:solidFill>
                  <a:latin typeface="+mj-lt"/>
                </a:rPr>
                <a:t>SEO ANALYSIS</a:t>
              </a:r>
            </a:p>
          </p:txBody>
        </p:sp>
        <p:sp>
          <p:nvSpPr>
            <p:cNvPr id="67" name="TextBox 66"/>
            <p:cNvSpPr txBox="1">
              <a:spLocks noChangeAspect="1"/>
            </p:cNvSpPr>
            <p:nvPr/>
          </p:nvSpPr>
          <p:spPr>
            <a:xfrm>
              <a:off x="5589582" y="3271473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G</a:t>
              </a:r>
              <a:endParaRPr lang="ru-RU" sz="2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369470" y="3276613"/>
            <a:ext cx="1326838" cy="689059"/>
            <a:chOff x="3369470" y="3276613"/>
            <a:chExt cx="1326838" cy="689059"/>
          </a:xfrm>
        </p:grpSpPr>
        <p:sp>
          <p:nvSpPr>
            <p:cNvPr id="12" name="TextBox 11"/>
            <p:cNvSpPr txBox="1"/>
            <p:nvPr/>
          </p:nvSpPr>
          <p:spPr>
            <a:xfrm>
              <a:off x="3369470" y="3657895"/>
              <a:ext cx="13268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smtClean="0">
                  <a:solidFill>
                    <a:schemeClr val="bg1"/>
                  </a:solidFill>
                  <a:latin typeface="+mj-lt"/>
                </a:rPr>
                <a:t>WEB DESIGN</a:t>
              </a:r>
              <a:endParaRPr lang="en-US" sz="1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8" name="TextBox 67"/>
            <p:cNvSpPr txBox="1">
              <a:spLocks noChangeAspect="1"/>
            </p:cNvSpPr>
            <p:nvPr/>
          </p:nvSpPr>
          <p:spPr>
            <a:xfrm>
              <a:off x="3852889" y="3276613"/>
              <a:ext cx="360000" cy="360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FontAwesome" pitchFamily="2" charset="0"/>
                </a:rPr>
                <a:t></a:t>
              </a:r>
              <a:endParaRPr lang="ru-RU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26400" y="1828800"/>
            <a:ext cx="920445" cy="664176"/>
            <a:chOff x="426400" y="1828800"/>
            <a:chExt cx="920445" cy="664176"/>
          </a:xfrm>
        </p:grpSpPr>
        <p:sp>
          <p:nvSpPr>
            <p:cNvPr id="20" name="TextBox 19"/>
            <p:cNvSpPr txBox="1"/>
            <p:nvPr/>
          </p:nvSpPr>
          <p:spPr>
            <a:xfrm>
              <a:off x="426400" y="2215977"/>
              <a:ext cx="9204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promoting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11606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9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0" name="TextBox 69"/>
            <p:cNvSpPr txBox="1">
              <a:spLocks noChangeAspect="1"/>
            </p:cNvSpPr>
            <p:nvPr/>
          </p:nvSpPr>
          <p:spPr>
            <a:xfrm>
              <a:off x="452527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777998" y="1828800"/>
            <a:ext cx="680853" cy="664176"/>
            <a:chOff x="1777998" y="1828800"/>
            <a:chExt cx="680853" cy="664176"/>
          </a:xfrm>
        </p:grpSpPr>
        <p:sp>
          <p:nvSpPr>
            <p:cNvPr id="30" name="TextBox 29"/>
            <p:cNvSpPr txBox="1"/>
            <p:nvPr/>
          </p:nvSpPr>
          <p:spPr>
            <a:xfrm>
              <a:off x="1777998" y="2215977"/>
              <a:ext cx="62228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digital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2019307" y="1861854"/>
              <a:ext cx="43954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17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2" name="TextBox 71"/>
            <p:cNvSpPr txBox="1">
              <a:spLocks noChangeAspect="1"/>
            </p:cNvSpPr>
            <p:nvPr/>
          </p:nvSpPr>
          <p:spPr>
            <a:xfrm>
              <a:off x="1860228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smtClean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816091" y="4951510"/>
            <a:ext cx="740908" cy="741041"/>
            <a:chOff x="816091" y="4951510"/>
            <a:chExt cx="740908" cy="741041"/>
          </a:xfrm>
        </p:grpSpPr>
        <p:sp>
          <p:nvSpPr>
            <p:cNvPr id="27" name="TextBox 26"/>
            <p:cNvSpPr txBox="1"/>
            <p:nvPr/>
          </p:nvSpPr>
          <p:spPr>
            <a:xfrm>
              <a:off x="816091" y="4951510"/>
              <a:ext cx="7409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creative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997279" y="5257605"/>
              <a:ext cx="4459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12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4" name="TextBox 73"/>
            <p:cNvSpPr txBox="1">
              <a:spLocks noChangeAspect="1"/>
            </p:cNvSpPr>
            <p:nvPr/>
          </p:nvSpPr>
          <p:spPr>
            <a:xfrm>
              <a:off x="838200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452856" y="1828800"/>
            <a:ext cx="651140" cy="664176"/>
            <a:chOff x="3452856" y="1828800"/>
            <a:chExt cx="651140" cy="664176"/>
          </a:xfrm>
        </p:grpSpPr>
        <p:sp>
          <p:nvSpPr>
            <p:cNvPr id="21" name="TextBox 20"/>
            <p:cNvSpPr txBox="1"/>
            <p:nvPr/>
          </p:nvSpPr>
          <p:spPr>
            <a:xfrm>
              <a:off x="3452856" y="2215977"/>
              <a:ext cx="6511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design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694335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8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6" name="TextBox 75"/>
            <p:cNvSpPr txBox="1">
              <a:spLocks noChangeAspect="1"/>
            </p:cNvSpPr>
            <p:nvPr/>
          </p:nvSpPr>
          <p:spPr>
            <a:xfrm>
              <a:off x="3535256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4788839" y="1828800"/>
            <a:ext cx="934871" cy="668605"/>
            <a:chOff x="4788839" y="1828800"/>
            <a:chExt cx="934871" cy="668605"/>
          </a:xfrm>
        </p:grpSpPr>
        <p:sp>
          <p:nvSpPr>
            <p:cNvPr id="23" name="TextBox 22"/>
            <p:cNvSpPr txBox="1"/>
            <p:nvPr/>
          </p:nvSpPr>
          <p:spPr>
            <a:xfrm>
              <a:off x="4788839" y="2220406"/>
              <a:ext cx="9348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optimizers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035879" y="1861854"/>
              <a:ext cx="479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10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4876800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727585" y="4958041"/>
            <a:ext cx="766557" cy="734510"/>
            <a:chOff x="5727585" y="4958041"/>
            <a:chExt cx="766557" cy="734510"/>
          </a:xfrm>
        </p:grpSpPr>
        <p:sp>
          <p:nvSpPr>
            <p:cNvPr id="22" name="TextBox 21"/>
            <p:cNvSpPr txBox="1"/>
            <p:nvPr/>
          </p:nvSpPr>
          <p:spPr>
            <a:xfrm>
              <a:off x="5727585" y="4958041"/>
              <a:ext cx="76655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>
                  <a:solidFill>
                    <a:schemeClr val="bg1"/>
                  </a:solidFill>
                </a:rPr>
                <a:t>analysts</a:t>
              </a: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5950279" y="5257605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  <a:latin typeface="+mj-lt"/>
                </a:rPr>
                <a:t>5</a:t>
              </a:r>
            </a:p>
          </p:txBody>
        </p:sp>
        <p:sp>
          <p:nvSpPr>
            <p:cNvPr id="80" name="TextBox 79"/>
            <p:cNvSpPr txBox="1">
              <a:spLocks noChangeAspect="1"/>
            </p:cNvSpPr>
            <p:nvPr/>
          </p:nvSpPr>
          <p:spPr>
            <a:xfrm>
              <a:off x="5791200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679360" y="4946427"/>
            <a:ext cx="664040" cy="746124"/>
            <a:chOff x="3679360" y="4946427"/>
            <a:chExt cx="664040" cy="746124"/>
          </a:xfrm>
        </p:grpSpPr>
        <p:sp>
          <p:nvSpPr>
            <p:cNvPr id="24" name="TextBox 23"/>
            <p:cNvSpPr txBox="1"/>
            <p:nvPr/>
          </p:nvSpPr>
          <p:spPr>
            <a:xfrm>
              <a:off x="3679360" y="4946427"/>
              <a:ext cx="6575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coding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854164" y="5257605"/>
              <a:ext cx="4892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25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2" name="TextBox 81"/>
            <p:cNvSpPr txBox="1">
              <a:spLocks noChangeAspect="1"/>
            </p:cNvSpPr>
            <p:nvPr/>
          </p:nvSpPr>
          <p:spPr>
            <a:xfrm>
              <a:off x="3695085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623875" y="4958041"/>
            <a:ext cx="672307" cy="734510"/>
            <a:chOff x="7623875" y="4958041"/>
            <a:chExt cx="672307" cy="734510"/>
          </a:xfrm>
        </p:grpSpPr>
        <p:sp>
          <p:nvSpPr>
            <p:cNvPr id="44" name="TextBox 43"/>
            <p:cNvSpPr txBox="1"/>
            <p:nvPr/>
          </p:nvSpPr>
          <p:spPr>
            <a:xfrm>
              <a:off x="7623875" y="4958041"/>
              <a:ext cx="5902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social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7816564" y="5257605"/>
              <a:ext cx="479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10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4" name="TextBox 83"/>
            <p:cNvSpPr txBox="1">
              <a:spLocks noChangeAspect="1"/>
            </p:cNvSpPr>
            <p:nvPr/>
          </p:nvSpPr>
          <p:spPr>
            <a:xfrm>
              <a:off x="7657485" y="522455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273568" y="1828800"/>
            <a:ext cx="547871" cy="664176"/>
            <a:chOff x="6273568" y="1828800"/>
            <a:chExt cx="547871" cy="664176"/>
          </a:xfrm>
        </p:grpSpPr>
        <p:sp>
          <p:nvSpPr>
            <p:cNvPr id="39" name="TextBox 38"/>
            <p:cNvSpPr txBox="1"/>
            <p:nvPr/>
          </p:nvSpPr>
          <p:spPr>
            <a:xfrm>
              <a:off x="6273568" y="2215977"/>
              <a:ext cx="47801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spin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6482885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5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6" name="TextBox 85"/>
            <p:cNvSpPr txBox="1">
              <a:spLocks noChangeAspect="1"/>
            </p:cNvSpPr>
            <p:nvPr/>
          </p:nvSpPr>
          <p:spPr>
            <a:xfrm>
              <a:off x="6323806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7391400" y="1828800"/>
            <a:ext cx="1031051" cy="664176"/>
            <a:chOff x="7391400" y="1828800"/>
            <a:chExt cx="1031051" cy="664176"/>
          </a:xfrm>
        </p:grpSpPr>
        <p:sp>
          <p:nvSpPr>
            <p:cNvPr id="37" name="TextBox 36"/>
            <p:cNvSpPr txBox="1"/>
            <p:nvPr/>
          </p:nvSpPr>
          <p:spPr>
            <a:xfrm>
              <a:off x="7391400" y="2215977"/>
              <a:ext cx="103105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bg1"/>
                  </a:solidFill>
                </a:rPr>
                <a:t>government</a:t>
              </a:r>
              <a:endParaRPr lang="en-US" sz="1200">
                <a:solidFill>
                  <a:schemeClr val="bg1"/>
                </a:solidFill>
              </a:endParaRP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7550479" y="1861854"/>
              <a:ext cx="3385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3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8" name="TextBox 87"/>
            <p:cNvSpPr txBox="1">
              <a:spLocks noChangeAspect="1"/>
            </p:cNvSpPr>
            <p:nvPr/>
          </p:nvSpPr>
          <p:spPr>
            <a:xfrm>
              <a:off x="7391400" y="1828800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8763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0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500"/>
                            </p:stCondLst>
                            <p:childTnLst>
                              <p:par>
                                <p:cTn id="9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8000"/>
                            </p:stCondLst>
                            <p:childTnLst>
                              <p:par>
                                <p:cTn id="10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85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26" grpId="0">
        <p:bldAsOne/>
      </p:bldGraphic>
      <p:bldGraphic spid="5" grpId="0">
        <p:bldAsOne/>
      </p:bldGraphic>
      <p:bldGraphic spid="2" grpId="0">
        <p:bldAsOne/>
      </p:bldGraphic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SOLUTIONS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/>
              <a:t>o</a:t>
            </a:r>
            <a:r>
              <a:rPr lang="en-US" sz="2400" smtClean="0"/>
              <a:t>ur </a:t>
            </a:r>
            <a:r>
              <a:rPr lang="en-US" sz="2400"/>
              <a:t>workflow </a:t>
            </a:r>
            <a:r>
              <a:rPr lang="en-US" sz="2400" smtClean="0"/>
              <a:t>1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323486" y="3539561"/>
            <a:ext cx="8497188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1920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2837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1"/>
                  </a:solidFill>
                  <a:latin typeface="+mj-lt"/>
                </a:rPr>
                <a:t>501</a:t>
              </a:r>
              <a:endParaRPr lang="en-US" sz="200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Content here, making it look like </a:t>
              </a:r>
              <a:r>
                <a:rPr lang="en-US" sz="1200" smtClean="0">
                  <a:solidFill>
                    <a:schemeClr val="accent4"/>
                  </a:solidFill>
                </a:rPr>
                <a:t>readable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581483" y="4445489"/>
            <a:ext cx="1042160" cy="736111"/>
            <a:chOff x="1581483" y="4445489"/>
            <a:chExt cx="1042160" cy="736111"/>
          </a:xfrm>
        </p:grpSpPr>
        <p:sp>
          <p:nvSpPr>
            <p:cNvPr id="12" name="TextBox 11"/>
            <p:cNvSpPr txBox="1"/>
            <p:nvPr/>
          </p:nvSpPr>
          <p:spPr>
            <a:xfrm>
              <a:off x="1611184" y="4781490"/>
              <a:ext cx="6335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130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581483" y="4445489"/>
              <a:ext cx="1042160" cy="43088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Lorem </a:t>
              </a:r>
              <a:r>
                <a:rPr lang="en-US" sz="1100" smtClean="0">
                  <a:solidFill>
                    <a:schemeClr val="accent4"/>
                  </a:solidFill>
                </a:rPr>
                <a:t>dolor, adipiscing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429000" y="1879680"/>
            <a:ext cx="1257300" cy="1162099"/>
            <a:chOff x="3429000" y="1879680"/>
            <a:chExt cx="1257300" cy="1162099"/>
          </a:xfrm>
        </p:grpSpPr>
        <p:sp>
          <p:nvSpPr>
            <p:cNvPr id="14" name="TextBox 13"/>
            <p:cNvSpPr txBox="1"/>
            <p:nvPr/>
          </p:nvSpPr>
          <p:spPr>
            <a:xfrm>
              <a:off x="3429000" y="1879680"/>
              <a:ext cx="6559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tx2"/>
                  </a:solidFill>
                  <a:latin typeface="+mj-lt"/>
                </a:rPr>
                <a:t>499</a:t>
              </a:r>
              <a:endParaRPr lang="en-US" sz="20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Lorem Ipsum is that it has a more-or-less </a:t>
              </a:r>
              <a:r>
                <a:rPr lang="en-US" sz="1200" smtClean="0">
                  <a:solidFill>
                    <a:schemeClr val="accent4"/>
                  </a:solidFill>
                </a:rPr>
                <a:t>normal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576984" y="1879680"/>
            <a:ext cx="1257300" cy="1162099"/>
            <a:chOff x="5576984" y="1879680"/>
            <a:chExt cx="1257300" cy="1162099"/>
          </a:xfrm>
        </p:grpSpPr>
        <p:sp>
          <p:nvSpPr>
            <p:cNvPr id="17" name="TextBox 16"/>
            <p:cNvSpPr txBox="1"/>
            <p:nvPr/>
          </p:nvSpPr>
          <p:spPr>
            <a:xfrm>
              <a:off x="5576984" y="1879680"/>
              <a:ext cx="6479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5"/>
                  </a:solidFill>
                  <a:latin typeface="+mj-lt"/>
                </a:rPr>
                <a:t>385</a:t>
              </a:r>
              <a:endParaRPr lang="en-US" sz="200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76984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accent4"/>
                  </a:solidFill>
                </a:rPr>
                <a:t>Distribution </a:t>
              </a:r>
              <a:r>
                <a:rPr lang="en-US" sz="1200">
                  <a:solidFill>
                    <a:schemeClr val="accent4"/>
                  </a:solidFill>
                </a:rPr>
                <a:t>of letters, as opposed to </a:t>
              </a:r>
              <a:r>
                <a:rPr lang="en-US" sz="1200" smtClean="0">
                  <a:solidFill>
                    <a:schemeClr val="accent4"/>
                  </a:solidFill>
                </a:rPr>
                <a:t>publishing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813025" y="4414711"/>
            <a:ext cx="1257300" cy="766889"/>
            <a:chOff x="3813025" y="4414711"/>
            <a:chExt cx="1257300" cy="766889"/>
          </a:xfrm>
        </p:grpSpPr>
        <p:sp>
          <p:nvSpPr>
            <p:cNvPr id="21" name="TextBox 20"/>
            <p:cNvSpPr txBox="1"/>
            <p:nvPr/>
          </p:nvSpPr>
          <p:spPr>
            <a:xfrm>
              <a:off x="3842726" y="4781490"/>
              <a:ext cx="6142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1"/>
                  </a:solidFill>
                  <a:latin typeface="+mj-lt"/>
                </a:rPr>
                <a:t>184</a:t>
              </a:r>
              <a:endParaRPr lang="en-US" sz="200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813025" y="4414711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E</a:t>
              </a:r>
              <a:r>
                <a:rPr lang="en-US" sz="1200" smtClean="0">
                  <a:solidFill>
                    <a:schemeClr val="accent4"/>
                  </a:solidFill>
                </a:rPr>
                <a:t>stablished </a:t>
              </a:r>
              <a:r>
                <a:rPr lang="en-US" sz="1200">
                  <a:solidFill>
                    <a:schemeClr val="accent4"/>
                  </a:solidFill>
                </a:rPr>
                <a:t>fact </a:t>
              </a:r>
              <a:r>
                <a:rPr lang="en-US" sz="1200" smtClean="0">
                  <a:solidFill>
                    <a:schemeClr val="accent4"/>
                  </a:solidFill>
                </a:rPr>
                <a:t>and web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7855770" y="4414711"/>
            <a:ext cx="1045066" cy="766889"/>
            <a:chOff x="7855770" y="4414711"/>
            <a:chExt cx="1045066" cy="766889"/>
          </a:xfrm>
        </p:grpSpPr>
        <p:sp>
          <p:nvSpPr>
            <p:cNvPr id="28" name="TextBox 27"/>
            <p:cNvSpPr txBox="1"/>
            <p:nvPr/>
          </p:nvSpPr>
          <p:spPr>
            <a:xfrm>
              <a:off x="7855770" y="4781490"/>
              <a:ext cx="6245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tx2"/>
                  </a:solidFill>
                  <a:latin typeface="+mj-lt"/>
                </a:rPr>
                <a:t>276</a:t>
              </a:r>
              <a:endParaRPr lang="en-US" sz="20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55770" y="4414711"/>
              <a:ext cx="104506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C</a:t>
              </a:r>
              <a:r>
                <a:rPr lang="en-US" sz="1200" smtClean="0">
                  <a:solidFill>
                    <a:schemeClr val="accent4"/>
                  </a:solidFill>
                </a:rPr>
                <a:t>onsectetr adipiscing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030089" y="4414711"/>
            <a:ext cx="900998" cy="766889"/>
            <a:chOff x="6030089" y="4414711"/>
            <a:chExt cx="900998" cy="766889"/>
          </a:xfrm>
        </p:grpSpPr>
        <p:sp>
          <p:nvSpPr>
            <p:cNvPr id="24" name="TextBox 23"/>
            <p:cNvSpPr txBox="1"/>
            <p:nvPr/>
          </p:nvSpPr>
          <p:spPr>
            <a:xfrm>
              <a:off x="6059790" y="4781490"/>
              <a:ext cx="5948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accent6"/>
                  </a:solidFill>
                  <a:latin typeface="+mj-lt"/>
                </a:rPr>
                <a:t>319</a:t>
              </a:r>
              <a:endParaRPr lang="en-US" sz="2000">
                <a:solidFill>
                  <a:schemeClr val="accent6"/>
                </a:solidFill>
                <a:latin typeface="+mj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030089" y="4414711"/>
              <a:ext cx="9009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accent4"/>
                  </a:solidFill>
                </a:rPr>
                <a:t>Readable content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477114" y="1879680"/>
            <a:ext cx="1257300" cy="1162099"/>
            <a:chOff x="7477114" y="1879680"/>
            <a:chExt cx="1257300" cy="1162099"/>
          </a:xfrm>
        </p:grpSpPr>
        <p:sp>
          <p:nvSpPr>
            <p:cNvPr id="32" name="TextBox 31"/>
            <p:cNvSpPr txBox="1"/>
            <p:nvPr/>
          </p:nvSpPr>
          <p:spPr>
            <a:xfrm>
              <a:off x="7477114" y="1879680"/>
              <a:ext cx="6335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latin typeface="+mj-lt"/>
                </a:rPr>
                <a:t>297</a:t>
              </a:r>
              <a:endParaRPr lang="en-US" sz="2000">
                <a:latin typeface="+mj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477114" y="2210782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accent4"/>
                  </a:solidFill>
                </a:rPr>
                <a:t>packages and you need to be sure there isn't </a:t>
              </a:r>
              <a:r>
                <a:rPr lang="en-US" sz="1200" smtClean="0">
                  <a:solidFill>
                    <a:schemeClr val="accent4"/>
                  </a:solidFill>
                </a:rPr>
                <a:t>anything</a:t>
              </a:r>
              <a:endParaRPr lang="en-US" sz="120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3720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1236632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84700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346377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072618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5687954" y="3438059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6990000" y="345243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7510154" y="345531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  <a:endCxn id="6" idx="4"/>
          </p:cNvCxnSpPr>
          <p:nvPr/>
        </p:nvCxnSpPr>
        <p:spPr>
          <a:xfrm flipV="1">
            <a:off x="72720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36" idx="4"/>
            <a:endCxn id="11" idx="0"/>
          </p:cNvCxnSpPr>
          <p:nvPr/>
        </p:nvCxnSpPr>
        <p:spPr>
          <a:xfrm>
            <a:off x="1326632" y="3629561"/>
            <a:ext cx="0" cy="24003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4"/>
            <a:endCxn id="37" idx="0"/>
          </p:cNvCxnSpPr>
          <p:nvPr/>
        </p:nvCxnSpPr>
        <p:spPr>
          <a:xfrm>
            <a:off x="2937000" y="3125411"/>
            <a:ext cx="0" cy="32415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8" idx="4"/>
            <a:endCxn id="20" idx="0"/>
          </p:cNvCxnSpPr>
          <p:nvPr/>
        </p:nvCxnSpPr>
        <p:spPr>
          <a:xfrm>
            <a:off x="3553770" y="3629561"/>
            <a:ext cx="0" cy="240033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9" idx="4"/>
            <a:endCxn id="39" idx="0"/>
          </p:cNvCxnSpPr>
          <p:nvPr/>
        </p:nvCxnSpPr>
        <p:spPr>
          <a:xfrm>
            <a:off x="5162618" y="3125411"/>
            <a:ext cx="0" cy="3241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0" idx="4"/>
            <a:endCxn id="23" idx="0"/>
          </p:cNvCxnSpPr>
          <p:nvPr/>
        </p:nvCxnSpPr>
        <p:spPr>
          <a:xfrm>
            <a:off x="5777954" y="3618059"/>
            <a:ext cx="0" cy="251535"/>
          </a:xfrm>
          <a:prstGeom prst="line">
            <a:avLst/>
          </a:prstGeom>
          <a:ln w="127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4" idx="4"/>
            <a:endCxn id="41" idx="0"/>
          </p:cNvCxnSpPr>
          <p:nvPr/>
        </p:nvCxnSpPr>
        <p:spPr>
          <a:xfrm>
            <a:off x="7080000" y="3125411"/>
            <a:ext cx="0" cy="3270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2" idx="4"/>
            <a:endCxn id="27" idx="0"/>
          </p:cNvCxnSpPr>
          <p:nvPr/>
        </p:nvCxnSpPr>
        <p:spPr>
          <a:xfrm>
            <a:off x="7600154" y="3635311"/>
            <a:ext cx="0" cy="23428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2036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6" idx="0"/>
            <a:endCxn id="14" idx="1"/>
          </p:cNvCxnSpPr>
          <p:nvPr/>
        </p:nvCxnSpPr>
        <p:spPr>
          <a:xfrm rot="5400000" flipH="1" flipV="1">
            <a:off x="2930162" y="2086573"/>
            <a:ext cx="505676" cy="49200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19" idx="0"/>
            <a:endCxn id="17" idx="1"/>
          </p:cNvCxnSpPr>
          <p:nvPr/>
        </p:nvCxnSpPr>
        <p:spPr>
          <a:xfrm rot="5400000" flipH="1" flipV="1">
            <a:off x="5116963" y="2125390"/>
            <a:ext cx="505676" cy="414366"/>
          </a:xfrm>
          <a:prstGeom prst="bentConnector2">
            <a:avLst/>
          </a:prstGeom>
          <a:ln w="12700"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34" idx="0"/>
            <a:endCxn id="32" idx="1"/>
          </p:cNvCxnSpPr>
          <p:nvPr/>
        </p:nvCxnSpPr>
        <p:spPr>
          <a:xfrm rot="5400000" flipH="1" flipV="1">
            <a:off x="7025719" y="2134016"/>
            <a:ext cx="505676" cy="397114"/>
          </a:xfrm>
          <a:prstGeom prst="bentConnector2">
            <a:avLst/>
          </a:prstGeom>
          <a:ln w="127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11" idx="4"/>
            <a:endCxn id="12" idx="1"/>
          </p:cNvCxnSpPr>
          <p:nvPr/>
        </p:nvCxnSpPr>
        <p:spPr>
          <a:xfrm rot="16200000" flipH="1">
            <a:off x="1182933" y="4553293"/>
            <a:ext cx="571951" cy="284552"/>
          </a:xfrm>
          <a:prstGeom prst="bentConnector2">
            <a:avLst/>
          </a:prstGeom>
          <a:ln w="12700"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Elbow Connector 72"/>
          <p:cNvCxnSpPr>
            <a:stCxn id="20" idx="4"/>
            <a:endCxn id="21" idx="1"/>
          </p:cNvCxnSpPr>
          <p:nvPr/>
        </p:nvCxnSpPr>
        <p:spPr>
          <a:xfrm rot="16200000" flipH="1">
            <a:off x="3412273" y="4551091"/>
            <a:ext cx="571951" cy="288956"/>
          </a:xfrm>
          <a:prstGeom prst="bentConnector2">
            <a:avLst/>
          </a:prstGeom>
          <a:ln w="12700">
            <a:solidFill>
              <a:schemeClr val="bg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/>
          <p:cNvCxnSpPr>
            <a:stCxn id="23" idx="4"/>
            <a:endCxn id="24" idx="1"/>
          </p:cNvCxnSpPr>
          <p:nvPr/>
        </p:nvCxnSpPr>
        <p:spPr>
          <a:xfrm rot="16200000" flipH="1">
            <a:off x="5632897" y="4554651"/>
            <a:ext cx="571951" cy="281836"/>
          </a:xfrm>
          <a:prstGeom prst="bentConnector2">
            <a:avLst/>
          </a:prstGeom>
          <a:ln w="12700">
            <a:solidFill>
              <a:schemeClr val="accent6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27" idx="4"/>
            <a:endCxn id="28" idx="1"/>
          </p:cNvCxnSpPr>
          <p:nvPr/>
        </p:nvCxnSpPr>
        <p:spPr>
          <a:xfrm rot="16200000" flipH="1">
            <a:off x="7441987" y="4567761"/>
            <a:ext cx="571951" cy="255616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457200" y="2566379"/>
            <a:ext cx="540000" cy="559032"/>
            <a:chOff x="457200" y="2566379"/>
            <a:chExt cx="540000" cy="559032"/>
          </a:xfrm>
        </p:grpSpPr>
        <p:sp>
          <p:nvSpPr>
            <p:cNvPr id="6" name="Oval 5"/>
            <p:cNvSpPr/>
            <p:nvPr/>
          </p:nvSpPr>
          <p:spPr>
            <a:xfrm>
              <a:off x="457200" y="2585411"/>
              <a:ext cx="540000" cy="5400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extBox 62"/>
            <p:cNvSpPr txBox="1">
              <a:spLocks noChangeAspect="1"/>
            </p:cNvSpPr>
            <p:nvPr/>
          </p:nvSpPr>
          <p:spPr>
            <a:xfrm>
              <a:off x="493200" y="256637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667000" y="2585411"/>
            <a:ext cx="540000" cy="540000"/>
            <a:chOff x="2667000" y="2585411"/>
            <a:chExt cx="540000" cy="540000"/>
          </a:xfrm>
        </p:grpSpPr>
        <p:sp>
          <p:nvSpPr>
            <p:cNvPr id="16" name="Oval 15"/>
            <p:cNvSpPr/>
            <p:nvPr/>
          </p:nvSpPr>
          <p:spPr>
            <a:xfrm>
              <a:off x="2667000" y="2585411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2703000" y="2617571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Q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056632" y="3869594"/>
            <a:ext cx="540000" cy="540000"/>
            <a:chOff x="1056632" y="3869594"/>
            <a:chExt cx="540000" cy="540000"/>
          </a:xfrm>
        </p:grpSpPr>
        <p:sp>
          <p:nvSpPr>
            <p:cNvPr id="11" name="Oval 10"/>
            <p:cNvSpPr/>
            <p:nvPr/>
          </p:nvSpPr>
          <p:spPr>
            <a:xfrm>
              <a:off x="1056632" y="3869594"/>
              <a:ext cx="540000" cy="54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>
              <a:spLocks noChangeAspect="1"/>
            </p:cNvSpPr>
            <p:nvPr/>
          </p:nvSpPr>
          <p:spPr>
            <a:xfrm>
              <a:off x="1092632" y="3897656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smtClean="0">
                  <a:solidFill>
                    <a:schemeClr val="accent6"/>
                  </a:solidFill>
                  <a:latin typeface="Modern Pictograms" pitchFamily="50" charset="0"/>
                </a:rPr>
                <a:t>d</a:t>
              </a:r>
              <a:endParaRPr lang="ru-RU" sz="3200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3283770" y="3869594"/>
            <a:ext cx="540000" cy="540000"/>
            <a:chOff x="3283770" y="3869594"/>
            <a:chExt cx="540000" cy="540000"/>
          </a:xfrm>
        </p:grpSpPr>
        <p:sp>
          <p:nvSpPr>
            <p:cNvPr id="20" name="Oval 19"/>
            <p:cNvSpPr/>
            <p:nvPr/>
          </p:nvSpPr>
          <p:spPr>
            <a:xfrm>
              <a:off x="3283770" y="3869594"/>
              <a:ext cx="540000" cy="5400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/>
            <p:cNvSpPr txBox="1">
              <a:spLocks noChangeAspect="1"/>
            </p:cNvSpPr>
            <p:nvPr/>
          </p:nvSpPr>
          <p:spPr>
            <a:xfrm>
              <a:off x="3319770" y="390559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H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892618" y="2585411"/>
            <a:ext cx="550514" cy="540000"/>
            <a:chOff x="4892618" y="2585411"/>
            <a:chExt cx="550514" cy="540000"/>
          </a:xfrm>
        </p:grpSpPr>
        <p:sp>
          <p:nvSpPr>
            <p:cNvPr id="19" name="Oval 18"/>
            <p:cNvSpPr/>
            <p:nvPr/>
          </p:nvSpPr>
          <p:spPr>
            <a:xfrm>
              <a:off x="4892618" y="2585411"/>
              <a:ext cx="540000" cy="540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TextBox 69"/>
            <p:cNvSpPr txBox="1">
              <a:spLocks noChangeAspect="1"/>
            </p:cNvSpPr>
            <p:nvPr/>
          </p:nvSpPr>
          <p:spPr>
            <a:xfrm>
              <a:off x="4975132" y="2600153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V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507954" y="3869594"/>
            <a:ext cx="540000" cy="540000"/>
            <a:chOff x="5507954" y="3869594"/>
            <a:chExt cx="540000" cy="540000"/>
          </a:xfrm>
        </p:grpSpPr>
        <p:sp>
          <p:nvSpPr>
            <p:cNvPr id="23" name="Oval 22"/>
            <p:cNvSpPr/>
            <p:nvPr/>
          </p:nvSpPr>
          <p:spPr>
            <a:xfrm>
              <a:off x="5507954" y="3869594"/>
              <a:ext cx="540000" cy="540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>
              <a:spLocks noChangeAspect="1"/>
            </p:cNvSpPr>
            <p:nvPr/>
          </p:nvSpPr>
          <p:spPr>
            <a:xfrm>
              <a:off x="5543954" y="388241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330154" y="3869594"/>
            <a:ext cx="540000" cy="540000"/>
            <a:chOff x="7330154" y="3869594"/>
            <a:chExt cx="540000" cy="540000"/>
          </a:xfrm>
        </p:grpSpPr>
        <p:sp>
          <p:nvSpPr>
            <p:cNvPr id="27" name="Oval 26"/>
            <p:cNvSpPr/>
            <p:nvPr/>
          </p:nvSpPr>
          <p:spPr>
            <a:xfrm>
              <a:off x="7330154" y="3869594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TextBox 75"/>
            <p:cNvSpPr txBox="1">
              <a:spLocks noChangeAspect="1"/>
            </p:cNvSpPr>
            <p:nvPr/>
          </p:nvSpPr>
          <p:spPr>
            <a:xfrm>
              <a:off x="7376126" y="387728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B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810000" y="2585411"/>
            <a:ext cx="540000" cy="540000"/>
            <a:chOff x="6810000" y="2585411"/>
            <a:chExt cx="540000" cy="540000"/>
          </a:xfrm>
        </p:grpSpPr>
        <p:sp>
          <p:nvSpPr>
            <p:cNvPr id="34" name="Oval 33"/>
            <p:cNvSpPr/>
            <p:nvPr/>
          </p:nvSpPr>
          <p:spPr>
            <a:xfrm>
              <a:off x="6810000" y="2585411"/>
              <a:ext cx="540000" cy="5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6849091" y="259144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Modern Pictograms" pitchFamily="50" charset="0"/>
                </a:rPr>
                <a:t>C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025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000"/>
                            </p:stCondLst>
                            <p:childTnLst>
                              <p:par>
                                <p:cTn id="7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500"/>
                            </p:stCondLst>
                            <p:childTnLst>
                              <p:par>
                                <p:cTn id="10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4000"/>
                            </p:stCondLst>
                            <p:childTnLst>
                              <p:par>
                                <p:cTn id="1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4500"/>
                            </p:stCondLst>
                            <p:childTnLst>
                              <p:par>
                                <p:cTn id="1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5000"/>
                            </p:stCondLst>
                            <p:childTnLst>
                              <p:par>
                                <p:cTn id="16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6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solutions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/>
              <a:t>o</a:t>
            </a:r>
            <a:r>
              <a:rPr lang="en-US" sz="2400" dirty="0" smtClean="0"/>
              <a:t>ur </a:t>
            </a:r>
            <a:r>
              <a:rPr lang="en-US" sz="2400" dirty="0"/>
              <a:t>workflow </a:t>
            </a:r>
            <a:r>
              <a:rPr lang="en-US" sz="2400" dirty="0" smtClean="0"/>
              <a:t>2</a:t>
            </a:r>
            <a:endParaRPr lang="en-US" sz="2400" b="0" dirty="0"/>
          </a:p>
        </p:txBody>
      </p:sp>
      <p:cxnSp>
        <p:nvCxnSpPr>
          <p:cNvPr id="17" name="Straight Connector 16"/>
          <p:cNvCxnSpPr>
            <a:stCxn id="2" idx="5"/>
            <a:endCxn id="13" idx="0"/>
          </p:cNvCxnSpPr>
          <p:nvPr/>
        </p:nvCxnSpPr>
        <p:spPr>
          <a:xfrm>
            <a:off x="5595413" y="4714827"/>
            <a:ext cx="130793" cy="39057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14" idx="1"/>
          </p:cNvCxnSpPr>
          <p:nvPr/>
        </p:nvCxnSpPr>
        <p:spPr>
          <a:xfrm>
            <a:off x="5881821" y="4246264"/>
            <a:ext cx="625965" cy="404985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endCxn id="11" idx="3"/>
          </p:cNvCxnSpPr>
          <p:nvPr/>
        </p:nvCxnSpPr>
        <p:spPr>
          <a:xfrm flipV="1">
            <a:off x="5664202" y="2498752"/>
            <a:ext cx="514364" cy="44981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10" idx="2"/>
          </p:cNvCxnSpPr>
          <p:nvPr/>
        </p:nvCxnSpPr>
        <p:spPr>
          <a:xfrm flipV="1">
            <a:off x="5909916" y="3148880"/>
            <a:ext cx="1329084" cy="36764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318986" y="2438400"/>
            <a:ext cx="2667000" cy="2667000"/>
            <a:chOff x="3395186" y="2438400"/>
            <a:chExt cx="2667000" cy="2667000"/>
          </a:xfrm>
        </p:grpSpPr>
        <p:sp>
          <p:nvSpPr>
            <p:cNvPr id="2" name="Oval 1"/>
            <p:cNvSpPr/>
            <p:nvPr/>
          </p:nvSpPr>
          <p:spPr>
            <a:xfrm>
              <a:off x="3395186" y="2438400"/>
              <a:ext cx="2667000" cy="2667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latin typeface="+mj-lt"/>
                </a:rPr>
                <a:t>STARTUP</a:t>
              </a:r>
            </a:p>
            <a:p>
              <a:pPr algn="ctr"/>
              <a:r>
                <a:rPr lang="en-US" sz="1600" dirty="0" smtClean="0"/>
                <a:t>(dialog &amp; tender)</a:t>
              </a:r>
              <a:endParaRPr lang="en-US" sz="1600" dirty="0"/>
            </a:p>
          </p:txBody>
        </p:sp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4494686" y="290566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o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239000" y="2436185"/>
            <a:ext cx="1425390" cy="1425390"/>
            <a:chOff x="7315200" y="2436185"/>
            <a:chExt cx="1425390" cy="1425390"/>
          </a:xfrm>
        </p:grpSpPr>
        <p:sp>
          <p:nvSpPr>
            <p:cNvPr id="10" name="Oval 9"/>
            <p:cNvSpPr/>
            <p:nvPr/>
          </p:nvSpPr>
          <p:spPr>
            <a:xfrm>
              <a:off x="7315200" y="2436185"/>
              <a:ext cx="1425390" cy="142539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 smtClean="0">
                  <a:latin typeface="+mj-lt"/>
                </a:rPr>
                <a:t>FEEDBACK</a:t>
              </a:r>
              <a:endParaRPr lang="en-US" sz="1400" dirty="0">
                <a:latin typeface="+mj-lt"/>
              </a:endParaRPr>
            </a:p>
          </p:txBody>
        </p: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7793895" y="250963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b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271360" y="1336168"/>
            <a:ext cx="1569498" cy="1569498"/>
            <a:chOff x="1347560" y="1336168"/>
            <a:chExt cx="1569498" cy="1569498"/>
          </a:xfrm>
        </p:grpSpPr>
        <p:sp>
          <p:nvSpPr>
            <p:cNvPr id="7" name="Oval 6"/>
            <p:cNvSpPr/>
            <p:nvPr/>
          </p:nvSpPr>
          <p:spPr>
            <a:xfrm>
              <a:off x="1347560" y="1336168"/>
              <a:ext cx="1569498" cy="1569498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100" dirty="0" smtClean="0">
                  <a:latin typeface="+mj-lt"/>
                </a:rPr>
                <a:t>PROGRAMMING</a:t>
              </a:r>
              <a:endParaRPr lang="en-US" sz="1100" dirty="0">
                <a:latin typeface="+mj-lt"/>
              </a:endParaRPr>
            </a:p>
          </p:txBody>
        </p:sp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1898309" y="15894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General Foundicons" pitchFamily="2" charset="0"/>
                </a:rPr>
                <a:t>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521412" y="2362200"/>
            <a:ext cx="2209800" cy="2209800"/>
            <a:chOff x="1597612" y="2362200"/>
            <a:chExt cx="2209800" cy="2209800"/>
          </a:xfrm>
        </p:grpSpPr>
        <p:sp>
          <p:nvSpPr>
            <p:cNvPr id="6" name="Oval 5"/>
            <p:cNvSpPr/>
            <p:nvPr/>
          </p:nvSpPr>
          <p:spPr>
            <a:xfrm>
              <a:off x="1597612" y="2362200"/>
              <a:ext cx="2209800" cy="220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latin typeface="+mj-lt"/>
                </a:rPr>
                <a:t>PRODUCTION</a:t>
              </a:r>
              <a:r>
                <a:rPr lang="en-US" dirty="0" smtClean="0"/>
                <a:t> </a:t>
              </a:r>
              <a:r>
                <a:rPr lang="en-US" sz="1600" dirty="0" smtClean="0"/>
                <a:t>system development</a:t>
              </a:r>
              <a:endParaRPr lang="en-US" sz="1600" dirty="0"/>
            </a:p>
          </p:txBody>
        </p:sp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2468512" y="25908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General Foundicons" pitchFamily="2" charset="0"/>
                </a:rPr>
                <a:t>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257800" y="5105399"/>
            <a:ext cx="936811" cy="936811"/>
            <a:chOff x="5334000" y="5105399"/>
            <a:chExt cx="936811" cy="936811"/>
          </a:xfrm>
        </p:grpSpPr>
        <p:sp>
          <p:nvSpPr>
            <p:cNvPr id="13" name="Oval 12"/>
            <p:cNvSpPr/>
            <p:nvPr/>
          </p:nvSpPr>
          <p:spPr>
            <a:xfrm>
              <a:off x="5334000" y="5105399"/>
              <a:ext cx="936811" cy="936811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900" dirty="0" smtClean="0">
                  <a:solidFill>
                    <a:schemeClr val="accent2"/>
                  </a:solidFill>
                  <a:latin typeface="+mj-lt"/>
                </a:rPr>
                <a:t>APPROVAL</a:t>
              </a:r>
              <a:endParaRPr lang="en-US" sz="900" dirty="0">
                <a:solidFill>
                  <a:schemeClr val="accent2"/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5560502" y="514676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accent3"/>
                  </a:solidFill>
                  <a:latin typeface="General Foundicons" pitchFamily="2" charset="0"/>
                </a:rPr>
                <a:t></a:t>
              </a:r>
              <a:endParaRPr lang="ru-RU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035846" y="1666918"/>
            <a:ext cx="974554" cy="974554"/>
            <a:chOff x="6112046" y="1666918"/>
            <a:chExt cx="974554" cy="974554"/>
          </a:xfrm>
        </p:grpSpPr>
        <p:sp>
          <p:nvSpPr>
            <p:cNvPr id="11" name="Oval 10"/>
            <p:cNvSpPr/>
            <p:nvPr/>
          </p:nvSpPr>
          <p:spPr>
            <a:xfrm>
              <a:off x="6112046" y="1666918"/>
              <a:ext cx="974554" cy="97455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50" dirty="0" smtClean="0">
                  <a:solidFill>
                    <a:schemeClr val="accent2"/>
                  </a:solidFill>
                  <a:latin typeface="+mj-lt"/>
                </a:rPr>
                <a:t>DELIVERY</a:t>
              </a:r>
              <a:endParaRPr lang="en-US" sz="1050" dirty="0">
                <a:solidFill>
                  <a:schemeClr val="accent2"/>
                </a:solidFill>
                <a:latin typeface="+mj-lt"/>
              </a:endParaRPr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6341277" y="172041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accent3"/>
                  </a:solidFill>
                  <a:latin typeface="FontAwesome" pitchFamily="2" charset="0"/>
                </a:rPr>
                <a:t></a:t>
              </a:r>
              <a:endParaRPr lang="ru-RU" sz="2000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57200" y="2442910"/>
            <a:ext cx="1295400" cy="1295400"/>
            <a:chOff x="478658" y="2442910"/>
            <a:chExt cx="1295400" cy="1295400"/>
          </a:xfrm>
        </p:grpSpPr>
        <p:sp>
          <p:nvSpPr>
            <p:cNvPr id="8" name="Oval 7"/>
            <p:cNvSpPr/>
            <p:nvPr/>
          </p:nvSpPr>
          <p:spPr>
            <a:xfrm>
              <a:off x="478658" y="2442910"/>
              <a:ext cx="1295400" cy="129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 algn="ctr"/>
              <a:r>
                <a:rPr lang="en-US" sz="1400" dirty="0" smtClean="0">
                  <a:solidFill>
                    <a:schemeClr val="accent2"/>
                  </a:solidFill>
                  <a:latin typeface="+mj-lt"/>
                </a:rPr>
                <a:t>TESTING</a:t>
              </a:r>
              <a:r>
                <a:rPr lang="en-US" sz="1400" dirty="0" smtClean="0">
                  <a:solidFill>
                    <a:schemeClr val="accent2"/>
                  </a:solidFill>
                </a:rPr>
                <a:t> quality control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sp>
          <p:nvSpPr>
            <p:cNvPr id="27" name="TextBox 26"/>
            <p:cNvSpPr txBox="1">
              <a:spLocks noChangeAspect="1"/>
            </p:cNvSpPr>
            <p:nvPr/>
          </p:nvSpPr>
          <p:spPr>
            <a:xfrm>
              <a:off x="879560" y="2484750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accent3"/>
                  </a:solidFill>
                  <a:latin typeface="General Foundicons" pitchFamily="2" charset="0"/>
                </a:rPr>
                <a:t></a:t>
              </a:r>
              <a:endParaRPr lang="ru-RU" dirty="0">
                <a:solidFill>
                  <a:schemeClr val="accent3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352337" y="4463142"/>
            <a:ext cx="1061474" cy="1094132"/>
            <a:chOff x="6428537" y="4463142"/>
            <a:chExt cx="1061474" cy="1094132"/>
          </a:xfrm>
        </p:grpSpPr>
        <p:sp>
          <p:nvSpPr>
            <p:cNvPr id="14" name="Oval 13"/>
            <p:cNvSpPr/>
            <p:nvPr/>
          </p:nvSpPr>
          <p:spPr>
            <a:xfrm>
              <a:off x="6428537" y="4495800"/>
              <a:ext cx="1061474" cy="106147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 smtClean="0">
                  <a:solidFill>
                    <a:schemeClr val="accent2"/>
                  </a:solidFill>
                  <a:latin typeface="+mj-lt"/>
                </a:rPr>
                <a:t>FINAL </a:t>
              </a:r>
              <a:r>
                <a:rPr lang="en-US" sz="1400" dirty="0" smtClean="0">
                  <a:solidFill>
                    <a:schemeClr val="accent2"/>
                  </a:solidFill>
                </a:rPr>
                <a:t>testing</a:t>
              </a:r>
              <a:endParaRPr lang="en-US" sz="1400" dirty="0">
                <a:solidFill>
                  <a:schemeClr val="accent2"/>
                </a:solidFill>
              </a:endParaRPr>
            </a:p>
          </p:txBody>
        </p:sp>
        <p:sp>
          <p:nvSpPr>
            <p:cNvPr id="28" name="TextBox 27"/>
            <p:cNvSpPr txBox="1">
              <a:spLocks noChangeAspect="1"/>
            </p:cNvSpPr>
            <p:nvPr/>
          </p:nvSpPr>
          <p:spPr>
            <a:xfrm>
              <a:off x="6716565" y="446314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>
                  <a:solidFill>
                    <a:schemeClr val="accent3"/>
                  </a:solidFill>
                  <a:latin typeface="Sosa" pitchFamily="2" charset="0"/>
                  <a:ea typeface="Entypo" pitchFamily="2" charset="0"/>
                </a:rPr>
                <a:t>Y</a:t>
              </a:r>
              <a:endParaRPr lang="ru-RU" sz="2000" dirty="0">
                <a:solidFill>
                  <a:schemeClr val="accent3"/>
                </a:solidFill>
                <a:ea typeface="Entypo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8468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SOLUTIONS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179616" y="2113616"/>
            <a:ext cx="1080000" cy="108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mtClean="0">
                <a:solidFill>
                  <a:schemeClr val="accent3"/>
                </a:solidFill>
              </a:rPr>
              <a:t>web </a:t>
            </a:r>
            <a:r>
              <a:rPr lang="en-US" sz="1400">
                <a:solidFill>
                  <a:schemeClr val="accent3"/>
                </a:solidFill>
              </a:rPr>
              <a:t>page </a:t>
            </a:r>
            <a:r>
              <a:rPr lang="en-US" sz="1400" smtClean="0">
                <a:solidFill>
                  <a:schemeClr val="accent3"/>
                </a:solidFill>
              </a:rPr>
              <a:t>editors</a:t>
            </a:r>
            <a:endParaRPr lang="en-US" sz="1400">
              <a:solidFill>
                <a:schemeClr val="accent3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779816" y="21136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look like readable</a:t>
            </a:r>
          </a:p>
        </p:txBody>
      </p:sp>
      <p:sp>
        <p:nvSpPr>
          <p:cNvPr id="7" name="Oval 6"/>
          <p:cNvSpPr/>
          <p:nvPr/>
        </p:nvSpPr>
        <p:spPr>
          <a:xfrm>
            <a:off x="1179616" y="3447116"/>
            <a:ext cx="1080000" cy="108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editors now readable</a:t>
            </a:r>
          </a:p>
        </p:txBody>
      </p:sp>
      <p:sp>
        <p:nvSpPr>
          <p:cNvPr id="8" name="Oval 7"/>
          <p:cNvSpPr/>
          <p:nvPr/>
        </p:nvSpPr>
        <p:spPr>
          <a:xfrm>
            <a:off x="2779816" y="34471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Ipsum is that it has</a:t>
            </a:r>
          </a:p>
        </p:txBody>
      </p:sp>
      <p:sp>
        <p:nvSpPr>
          <p:cNvPr id="9" name="Oval 8"/>
          <p:cNvSpPr/>
          <p:nvPr/>
        </p:nvSpPr>
        <p:spPr>
          <a:xfrm>
            <a:off x="1179616" y="47806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you need to be sure</a:t>
            </a:r>
          </a:p>
        </p:txBody>
      </p:sp>
      <p:sp>
        <p:nvSpPr>
          <p:cNvPr id="10" name="Oval 9"/>
          <p:cNvSpPr/>
          <p:nvPr/>
        </p:nvSpPr>
        <p:spPr>
          <a:xfrm>
            <a:off x="2779816" y="4780616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the point of using</a:t>
            </a:r>
          </a:p>
        </p:txBody>
      </p:sp>
      <p:cxnSp>
        <p:nvCxnSpPr>
          <p:cNvPr id="12" name="Straight Arrow Connector 11"/>
          <p:cNvCxnSpPr>
            <a:stCxn id="4" idx="6"/>
            <a:endCxn id="6" idx="2"/>
          </p:cNvCxnSpPr>
          <p:nvPr/>
        </p:nvCxnSpPr>
        <p:spPr>
          <a:xfrm>
            <a:off x="2259616" y="2653616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6" idx="6"/>
            <a:endCxn id="8" idx="6"/>
          </p:cNvCxnSpPr>
          <p:nvPr/>
        </p:nvCxnSpPr>
        <p:spPr>
          <a:xfrm>
            <a:off x="3859816" y="2653616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2"/>
            <a:endCxn id="7" idx="6"/>
          </p:cNvCxnSpPr>
          <p:nvPr/>
        </p:nvCxnSpPr>
        <p:spPr>
          <a:xfrm flipH="1">
            <a:off x="2259616" y="3987116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7" idx="2"/>
            <a:endCxn id="9" idx="2"/>
          </p:cNvCxnSpPr>
          <p:nvPr/>
        </p:nvCxnSpPr>
        <p:spPr>
          <a:xfrm rot="10800000" flipV="1">
            <a:off x="1179616" y="3987116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6"/>
            <a:endCxn id="10" idx="2"/>
          </p:cNvCxnSpPr>
          <p:nvPr/>
        </p:nvCxnSpPr>
        <p:spPr>
          <a:xfrm>
            <a:off x="2259616" y="5320616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5244850" y="21224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opposed to using</a:t>
            </a:r>
          </a:p>
        </p:txBody>
      </p:sp>
      <p:sp>
        <p:nvSpPr>
          <p:cNvPr id="24" name="Oval 23"/>
          <p:cNvSpPr/>
          <p:nvPr/>
        </p:nvSpPr>
        <p:spPr>
          <a:xfrm>
            <a:off x="6845050" y="21224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content of a page</a:t>
            </a:r>
          </a:p>
        </p:txBody>
      </p:sp>
      <p:sp>
        <p:nvSpPr>
          <p:cNvPr id="25" name="Oval 24"/>
          <p:cNvSpPr/>
          <p:nvPr/>
        </p:nvSpPr>
        <p:spPr>
          <a:xfrm>
            <a:off x="5244850" y="34559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mtClean="0"/>
              <a:t>here making </a:t>
            </a:r>
            <a:r>
              <a:rPr lang="en-US" sz="1400"/>
              <a:t>look</a:t>
            </a:r>
          </a:p>
        </p:txBody>
      </p:sp>
      <p:sp>
        <p:nvSpPr>
          <p:cNvPr id="26" name="Oval 25"/>
          <p:cNvSpPr/>
          <p:nvPr/>
        </p:nvSpPr>
        <p:spPr>
          <a:xfrm>
            <a:off x="6845050" y="34559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look like readable</a:t>
            </a:r>
          </a:p>
        </p:txBody>
      </p:sp>
      <p:sp>
        <p:nvSpPr>
          <p:cNvPr id="27" name="Oval 26"/>
          <p:cNvSpPr/>
          <p:nvPr/>
        </p:nvSpPr>
        <p:spPr>
          <a:xfrm>
            <a:off x="5244850" y="4789423"/>
            <a:ext cx="1080000" cy="108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smtClean="0"/>
              <a:t>web </a:t>
            </a:r>
            <a:r>
              <a:rPr lang="en-US" sz="1400"/>
              <a:t>page </a:t>
            </a:r>
            <a:r>
              <a:rPr lang="en-US" sz="1400" smtClean="0"/>
              <a:t>editors</a:t>
            </a:r>
            <a:endParaRPr lang="en-US" sz="1400"/>
          </a:p>
        </p:txBody>
      </p:sp>
      <p:sp>
        <p:nvSpPr>
          <p:cNvPr id="28" name="Oval 27"/>
          <p:cNvSpPr/>
          <p:nvPr/>
        </p:nvSpPr>
        <p:spPr>
          <a:xfrm>
            <a:off x="6845050" y="4789423"/>
            <a:ext cx="1080000" cy="108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/>
              <a:t>you need to be sure</a:t>
            </a:r>
          </a:p>
        </p:txBody>
      </p:sp>
      <p:cxnSp>
        <p:nvCxnSpPr>
          <p:cNvPr id="30" name="Straight Arrow Connector 29"/>
          <p:cNvCxnSpPr>
            <a:stCxn id="23" idx="6"/>
            <a:endCxn id="24" idx="2"/>
          </p:cNvCxnSpPr>
          <p:nvPr/>
        </p:nvCxnSpPr>
        <p:spPr>
          <a:xfrm>
            <a:off x="6324850" y="2662423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24" idx="6"/>
            <a:endCxn id="26" idx="6"/>
          </p:cNvCxnSpPr>
          <p:nvPr/>
        </p:nvCxnSpPr>
        <p:spPr>
          <a:xfrm>
            <a:off x="7925050" y="2662423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6" idx="2"/>
            <a:endCxn id="25" idx="6"/>
          </p:cNvCxnSpPr>
          <p:nvPr/>
        </p:nvCxnSpPr>
        <p:spPr>
          <a:xfrm flipH="1">
            <a:off x="6324850" y="3995923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25" idx="2"/>
            <a:endCxn id="27" idx="2"/>
          </p:cNvCxnSpPr>
          <p:nvPr/>
        </p:nvCxnSpPr>
        <p:spPr>
          <a:xfrm rot="10800000" flipV="1">
            <a:off x="5244850" y="3995923"/>
            <a:ext cx="12700" cy="1333500"/>
          </a:xfrm>
          <a:prstGeom prst="bentConnector3">
            <a:avLst>
              <a:gd name="adj1" fmla="val 1800000"/>
            </a:avLst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27" idx="6"/>
            <a:endCxn id="28" idx="2"/>
          </p:cNvCxnSpPr>
          <p:nvPr/>
        </p:nvCxnSpPr>
        <p:spPr>
          <a:xfrm>
            <a:off x="6324850" y="5329423"/>
            <a:ext cx="520200" cy="0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39" name="Elbow Connector 14338"/>
          <p:cNvCxnSpPr>
            <a:stCxn id="10" idx="6"/>
            <a:endCxn id="23" idx="2"/>
          </p:cNvCxnSpPr>
          <p:nvPr/>
        </p:nvCxnSpPr>
        <p:spPr>
          <a:xfrm flipV="1">
            <a:off x="3859816" y="2662423"/>
            <a:ext cx="1385034" cy="2658193"/>
          </a:xfrm>
          <a:prstGeom prst="bentConnector3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1238636" y="1517570"/>
            <a:ext cx="2971800" cy="533400"/>
            <a:chOff x="1033816" y="1517570"/>
            <a:chExt cx="2971800" cy="533400"/>
          </a:xfrm>
        </p:grpSpPr>
        <p:sp>
          <p:nvSpPr>
            <p:cNvPr id="37" name="Rectangle 36"/>
            <p:cNvSpPr/>
            <p:nvPr/>
          </p:nvSpPr>
          <p:spPr>
            <a:xfrm>
              <a:off x="1033816" y="1517570"/>
              <a:ext cx="2971800" cy="5334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+mj-lt"/>
                </a:rPr>
                <a:t>YEARLY</a:t>
              </a:r>
              <a:endParaRPr lang="en-US" dirty="0">
                <a:latin typeface="+mj-lt"/>
              </a:endParaRPr>
            </a:p>
          </p:txBody>
        </p:sp>
        <p:sp>
          <p:nvSpPr>
            <p:cNvPr id="35" name="TextBox 34"/>
            <p:cNvSpPr txBox="1">
              <a:spLocks noChangeAspect="1"/>
            </p:cNvSpPr>
            <p:nvPr/>
          </p:nvSpPr>
          <p:spPr>
            <a:xfrm>
              <a:off x="1480545" y="153942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{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280960" y="1517570"/>
            <a:ext cx="2971800" cy="533400"/>
            <a:chOff x="5105400" y="1517570"/>
            <a:chExt cx="2971800" cy="533400"/>
          </a:xfrm>
        </p:grpSpPr>
        <p:sp>
          <p:nvSpPr>
            <p:cNvPr id="29" name="Rectangle 28"/>
            <p:cNvSpPr/>
            <p:nvPr/>
          </p:nvSpPr>
          <p:spPr>
            <a:xfrm>
              <a:off x="5105400" y="1517570"/>
              <a:ext cx="2971800" cy="5334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+mj-lt"/>
                </a:rPr>
                <a:t>QUARTERLY</a:t>
              </a:r>
              <a:endParaRPr lang="en-US" dirty="0">
                <a:latin typeface="+mj-lt"/>
              </a:endParaRPr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5314521" y="158297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RaphaelIcons" pitchFamily="2" charset="0"/>
                </a:rPr>
                <a:t>É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Text Placeholder 1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mtClean="0"/>
              <a:t>free sharing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87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8" grpId="0" animBg="1"/>
      <p:bldP spid="9" grpId="0" animBg="1"/>
      <p:bldP spid="10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-9523" y="2504431"/>
            <a:ext cx="4700583" cy="4363094"/>
            <a:chOff x="-9523" y="2504431"/>
            <a:chExt cx="4700583" cy="4363094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-9523" y="2504431"/>
              <a:ext cx="4581524" cy="4363094"/>
            </a:xfrm>
            <a:custGeom>
              <a:avLst/>
              <a:gdLst/>
              <a:ahLst/>
              <a:cxnLst/>
              <a:rect l="l" t="t" r="r" b="b"/>
              <a:pathLst>
                <a:path w="6181725" h="5887003">
                  <a:moveTo>
                    <a:pt x="2640285" y="0"/>
                  </a:moveTo>
                  <a:cubicBezTo>
                    <a:pt x="4596169" y="0"/>
                    <a:pt x="6181725" y="1585556"/>
                    <a:pt x="6181725" y="3541440"/>
                  </a:cubicBezTo>
                  <a:cubicBezTo>
                    <a:pt x="6181725" y="4442260"/>
                    <a:pt x="5845390" y="5264525"/>
                    <a:pt x="5288619" y="5887003"/>
                  </a:cubicBezTo>
                  <a:lnTo>
                    <a:pt x="0" y="5887003"/>
                  </a:lnTo>
                  <a:lnTo>
                    <a:pt x="0" y="1188740"/>
                  </a:lnTo>
                  <a:cubicBezTo>
                    <a:pt x="644797" y="458030"/>
                    <a:pt x="1589052" y="0"/>
                    <a:pt x="26402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80999" y="3810000"/>
              <a:ext cx="4310061" cy="144655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400" dirty="0" smtClean="0">
                  <a:solidFill>
                    <a:schemeClr val="bg1"/>
                  </a:solidFill>
                  <a:latin typeface="+mj-lt"/>
                </a:rPr>
                <a:t>WE UNDERSTAND</a:t>
              </a:r>
              <a:endParaRPr lang="en-US" sz="4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0999" y="5486400"/>
              <a:ext cx="3886201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A</a:t>
              </a:r>
              <a:r>
                <a:rPr lang="en-US" sz="1600" smtClean="0">
                  <a:solidFill>
                    <a:schemeClr val="accent4"/>
                  </a:solidFill>
                </a:rPr>
                <a:t>nd </a:t>
              </a:r>
              <a:r>
                <a:rPr lang="en-US" sz="1600">
                  <a:solidFill>
                    <a:schemeClr val="accent4"/>
                  </a:solidFill>
                </a:rPr>
                <a:t>have a pulse on the ever-changing needs of our </a:t>
              </a:r>
              <a:r>
                <a:rPr lang="en-US" sz="1600" smtClean="0">
                  <a:solidFill>
                    <a:schemeClr val="accent4"/>
                  </a:solidFill>
                </a:rPr>
                <a:t>clients</a:t>
              </a:r>
              <a:endParaRPr lang="en-US" sz="1600">
                <a:solidFill>
                  <a:schemeClr val="accent4"/>
                </a:solidFill>
              </a:endParaRP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553660" y="3076308"/>
              <a:ext cx="1465625" cy="146562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3800" dirty="0" smtClean="0">
                  <a:latin typeface="RaphaelIcons" pitchFamily="2" charset="0"/>
                </a:rPr>
                <a:t>b</a:t>
              </a:r>
              <a:endParaRPr lang="ru-RU" sz="138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505200" y="28956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III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009891" y="2318565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4539344" y="6014400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a</a:t>
            </a:r>
            <a:endParaRPr lang="ru-RU" sz="2800" dirty="0">
              <a:solidFill>
                <a:schemeClr val="bg1"/>
              </a:solidFill>
              <a:ea typeface="Entyp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954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AZURE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WEB </a:t>
            </a:r>
            <a:r>
              <a:rPr lang="en-US" dirty="0" smtClean="0"/>
              <a:t>SITES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composition</a:t>
            </a:r>
            <a:endParaRPr lang="en-US" sz="2400" b="0" dirty="0"/>
          </a:p>
        </p:txBody>
      </p:sp>
      <p:cxnSp>
        <p:nvCxnSpPr>
          <p:cNvPr id="17" name="Straight Connector 16"/>
          <p:cNvCxnSpPr>
            <a:stCxn id="2" idx="5"/>
            <a:endCxn id="13" idx="0"/>
          </p:cNvCxnSpPr>
          <p:nvPr/>
        </p:nvCxnSpPr>
        <p:spPr>
          <a:xfrm>
            <a:off x="5595413" y="4714827"/>
            <a:ext cx="130793" cy="39057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endCxn id="14" idx="1"/>
          </p:cNvCxnSpPr>
          <p:nvPr/>
        </p:nvCxnSpPr>
        <p:spPr>
          <a:xfrm>
            <a:off x="5881821" y="4246264"/>
            <a:ext cx="625965" cy="404985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endCxn id="11" idx="3"/>
          </p:cNvCxnSpPr>
          <p:nvPr/>
        </p:nvCxnSpPr>
        <p:spPr>
          <a:xfrm flipV="1">
            <a:off x="5664202" y="2498752"/>
            <a:ext cx="514364" cy="449812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5909916" y="3148880"/>
            <a:ext cx="1329084" cy="36764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/>
          <p:cNvSpPr/>
          <p:nvPr/>
        </p:nvSpPr>
        <p:spPr>
          <a:xfrm>
            <a:off x="3318986" y="2438400"/>
            <a:ext cx="2667000" cy="2667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600" dirty="0"/>
          </a:p>
        </p:txBody>
      </p:sp>
      <p:sp>
        <p:nvSpPr>
          <p:cNvPr id="7" name="Oval 6"/>
          <p:cNvSpPr/>
          <p:nvPr/>
        </p:nvSpPr>
        <p:spPr>
          <a:xfrm>
            <a:off x="1271360" y="1336168"/>
            <a:ext cx="1569498" cy="1569498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257800" y="5105399"/>
            <a:ext cx="936811" cy="936811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90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035846" y="1666918"/>
            <a:ext cx="974554" cy="97455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050" dirty="0">
              <a:solidFill>
                <a:schemeClr val="accent2"/>
              </a:solidFill>
              <a:latin typeface="+mj-lt"/>
            </a:endParaRPr>
          </a:p>
        </p:txBody>
      </p:sp>
      <p:sp>
        <p:nvSpPr>
          <p:cNvPr id="8" name="Oval 7"/>
          <p:cNvSpPr/>
          <p:nvPr/>
        </p:nvSpPr>
        <p:spPr>
          <a:xfrm>
            <a:off x="457200" y="2442910"/>
            <a:ext cx="1295400" cy="12954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352337" y="4495800"/>
            <a:ext cx="1061474" cy="106147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066" y="1701175"/>
            <a:ext cx="862086" cy="839484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1521412" y="2362200"/>
            <a:ext cx="2209800" cy="2209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43" y="2886075"/>
            <a:ext cx="1035304" cy="40907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957" y="3105505"/>
            <a:ext cx="1232710" cy="72319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321" y="2443211"/>
            <a:ext cx="2412500" cy="2412500"/>
          </a:xfrm>
          <a:prstGeom prst="rect">
            <a:avLst/>
          </a:prstGeom>
        </p:spPr>
      </p:pic>
      <p:pic>
        <p:nvPicPr>
          <p:cNvPr id="42" name="Picture 18"/>
          <p:cNvPicPr>
            <a:picLocks noChangeAspect="1"/>
          </p:cNvPicPr>
          <p:nvPr/>
        </p:nvPicPr>
        <p:blipFill>
          <a:blip r:embed="rId7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5217" y="5357110"/>
            <a:ext cx="561975" cy="433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" name="Picture 16"/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1449" y="4747137"/>
            <a:ext cx="603250" cy="55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" name="Picture 17"/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204" y="1881939"/>
            <a:ext cx="477837" cy="544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Oval 45"/>
          <p:cNvSpPr/>
          <p:nvPr/>
        </p:nvSpPr>
        <p:spPr>
          <a:xfrm>
            <a:off x="7211141" y="2591087"/>
            <a:ext cx="974554" cy="974554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050" dirty="0">
              <a:solidFill>
                <a:schemeClr val="accent2"/>
              </a:solidFill>
              <a:latin typeface="+mj-lt"/>
            </a:endParaRPr>
          </a:p>
        </p:txBody>
      </p:sp>
      <p:pic>
        <p:nvPicPr>
          <p:cNvPr id="44" name="Picture 15"/>
          <p:cNvPicPr>
            <a:picLocks noChangeAspect="1"/>
          </p:cNvPicPr>
          <p:nvPr/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0286" y="2791820"/>
            <a:ext cx="576263" cy="573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" name="TextBox 52"/>
          <p:cNvSpPr txBox="1"/>
          <p:nvPr/>
        </p:nvSpPr>
        <p:spPr>
          <a:xfrm>
            <a:off x="3948950" y="4665420"/>
            <a:ext cx="14532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KUDU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0003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925371769"/>
              </p:ext>
            </p:extLst>
          </p:nvPr>
        </p:nvGraphicFramePr>
        <p:xfrm>
          <a:off x="381000" y="1447800"/>
          <a:ext cx="8382000" cy="4476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STRATEGIES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lvl="0" indent="0" algn="ctr">
              <a:buNone/>
            </a:pPr>
            <a:r>
              <a:rPr lang="en-US" sz="2400"/>
              <a:t>i</a:t>
            </a:r>
            <a:r>
              <a:rPr lang="en-US" sz="2400" smtClean="0"/>
              <a:t>mprove SEO</a:t>
            </a:r>
            <a:endParaRPr lang="en-US" sz="2400"/>
          </a:p>
        </p:txBody>
      </p:sp>
      <p:sp>
        <p:nvSpPr>
          <p:cNvPr id="16" name="Rectangle 15"/>
          <p:cNvSpPr/>
          <p:nvPr/>
        </p:nvSpPr>
        <p:spPr>
          <a:xfrm>
            <a:off x="535811" y="1543208"/>
            <a:ext cx="54460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4"/>
                </a:solidFill>
              </a:rPr>
              <a:t>Survey says SEO the single most important marketing channel for small businesses</a:t>
            </a:r>
            <a:endParaRPr lang="en-US" dirty="0">
              <a:solidFill>
                <a:schemeClr val="accent4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42365" y="4567192"/>
            <a:ext cx="900000" cy="900000"/>
            <a:chOff x="742365" y="4567192"/>
            <a:chExt cx="900000" cy="900000"/>
          </a:xfrm>
        </p:grpSpPr>
        <p:sp>
          <p:nvSpPr>
            <p:cNvPr id="12" name="Oval 11"/>
            <p:cNvSpPr/>
            <p:nvPr/>
          </p:nvSpPr>
          <p:spPr>
            <a:xfrm>
              <a:off x="742365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>
              <a:spLocks noChangeAspect="1"/>
            </p:cNvSpPr>
            <p:nvPr/>
          </p:nvSpPr>
          <p:spPr>
            <a:xfrm>
              <a:off x="958365" y="478319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O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093611" y="4567192"/>
            <a:ext cx="900000" cy="900000"/>
            <a:chOff x="2093611" y="4567192"/>
            <a:chExt cx="900000" cy="900000"/>
          </a:xfrm>
        </p:grpSpPr>
        <p:sp>
          <p:nvSpPr>
            <p:cNvPr id="19" name="Oval 18"/>
            <p:cNvSpPr/>
            <p:nvPr/>
          </p:nvSpPr>
          <p:spPr>
            <a:xfrm>
              <a:off x="2093611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>
              <a:spLocks noChangeAspect="1"/>
            </p:cNvSpPr>
            <p:nvPr/>
          </p:nvSpPr>
          <p:spPr>
            <a:xfrm>
              <a:off x="2309611" y="478319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#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444857" y="4567192"/>
            <a:ext cx="900000" cy="900000"/>
            <a:chOff x="3444857" y="4567192"/>
            <a:chExt cx="900000" cy="900000"/>
          </a:xfrm>
        </p:grpSpPr>
        <p:sp>
          <p:nvSpPr>
            <p:cNvPr id="22" name="Oval 21"/>
            <p:cNvSpPr/>
            <p:nvPr/>
          </p:nvSpPr>
          <p:spPr>
            <a:xfrm>
              <a:off x="3444857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>
              <a:spLocks noChangeAspect="1"/>
            </p:cNvSpPr>
            <p:nvPr/>
          </p:nvSpPr>
          <p:spPr>
            <a:xfrm>
              <a:off x="3660857" y="478319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g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796103" y="4567192"/>
            <a:ext cx="900000" cy="900000"/>
            <a:chOff x="4796103" y="4567192"/>
            <a:chExt cx="900000" cy="900000"/>
          </a:xfrm>
        </p:grpSpPr>
        <p:sp>
          <p:nvSpPr>
            <p:cNvPr id="25" name="Oval 24"/>
            <p:cNvSpPr/>
            <p:nvPr/>
          </p:nvSpPr>
          <p:spPr>
            <a:xfrm>
              <a:off x="4796103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>
              <a:spLocks noChangeAspect="1"/>
            </p:cNvSpPr>
            <p:nvPr/>
          </p:nvSpPr>
          <p:spPr>
            <a:xfrm>
              <a:off x="5012103" y="4759239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w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147349" y="4567192"/>
            <a:ext cx="900000" cy="900000"/>
            <a:chOff x="6147349" y="4567192"/>
            <a:chExt cx="900000" cy="900000"/>
          </a:xfrm>
        </p:grpSpPr>
        <p:sp>
          <p:nvSpPr>
            <p:cNvPr id="28" name="Oval 27"/>
            <p:cNvSpPr/>
            <p:nvPr/>
          </p:nvSpPr>
          <p:spPr>
            <a:xfrm>
              <a:off x="6147349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6328513" y="475706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498595" y="4567192"/>
            <a:ext cx="900000" cy="900000"/>
            <a:chOff x="7498595" y="4567192"/>
            <a:chExt cx="900000" cy="900000"/>
          </a:xfrm>
        </p:grpSpPr>
        <p:sp>
          <p:nvSpPr>
            <p:cNvPr id="31" name="Oval 30"/>
            <p:cNvSpPr/>
            <p:nvPr/>
          </p:nvSpPr>
          <p:spPr>
            <a:xfrm>
              <a:off x="7498595" y="4567192"/>
              <a:ext cx="900000" cy="90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7714595" y="474835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0415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4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Chart bld="category"/>
        </p:bldSub>
      </p:bldGraphic>
      <p:bldP spid="1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MARKET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/>
              <a:t>m</a:t>
            </a:r>
            <a:r>
              <a:rPr lang="en-US" smtClean="0"/>
              <a:t>obile shopping trends</a:t>
            </a:r>
            <a:endParaRPr lang="en-US"/>
          </a:p>
        </p:txBody>
      </p:sp>
      <p:cxnSp>
        <p:nvCxnSpPr>
          <p:cNvPr id="10" name="Straight Arrow Connector 9"/>
          <p:cNvCxnSpPr>
            <a:stCxn id="4" idx="7"/>
            <a:endCxn id="9" idx="2"/>
          </p:cNvCxnSpPr>
          <p:nvPr/>
        </p:nvCxnSpPr>
        <p:spPr>
          <a:xfrm flipV="1">
            <a:off x="5218578" y="2691000"/>
            <a:ext cx="1519544" cy="357068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4" idx="1"/>
            <a:endCxn id="5" idx="6"/>
          </p:cNvCxnSpPr>
          <p:nvPr/>
        </p:nvCxnSpPr>
        <p:spPr>
          <a:xfrm flipH="1" flipV="1">
            <a:off x="2397000" y="2691000"/>
            <a:ext cx="1528422" cy="357068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3"/>
            <a:endCxn id="7" idx="6"/>
          </p:cNvCxnSpPr>
          <p:nvPr/>
        </p:nvCxnSpPr>
        <p:spPr>
          <a:xfrm flipH="1">
            <a:off x="3311400" y="4341224"/>
            <a:ext cx="614022" cy="670576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" idx="5"/>
            <a:endCxn id="8" idx="2"/>
          </p:cNvCxnSpPr>
          <p:nvPr/>
        </p:nvCxnSpPr>
        <p:spPr>
          <a:xfrm>
            <a:off x="5218578" y="4341224"/>
            <a:ext cx="648822" cy="670576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416176" y="1693299"/>
            <a:ext cx="42823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THE SIZE OF LOCAL MARKETS</a:t>
            </a:r>
            <a:endParaRPr lang="en-US" sz="1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754190" y="4495800"/>
            <a:ext cx="166204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smtClean="0">
                <a:solidFill>
                  <a:schemeClr val="accent5"/>
                </a:solidFill>
                <a:latin typeface="+mj-lt"/>
              </a:rPr>
              <a:t>$51 </a:t>
            </a:r>
            <a:r>
              <a:rPr lang="en-US" sz="1600" smtClean="0">
                <a:solidFill>
                  <a:schemeClr val="accent5"/>
                </a:solidFill>
                <a:latin typeface="+mj-lt"/>
              </a:rPr>
              <a:t>million</a:t>
            </a:r>
            <a:endParaRPr lang="en-US" sz="1600">
              <a:solidFill>
                <a:schemeClr val="accent5"/>
              </a:solidFill>
              <a:latin typeface="+mj-lt"/>
            </a:endParaRPr>
          </a:p>
        </p:txBody>
      </p:sp>
      <p:sp>
        <p:nvSpPr>
          <p:cNvPr id="39" name="TextBox 38"/>
          <p:cNvSpPr txBox="1">
            <a:spLocks/>
          </p:cNvSpPr>
          <p:nvPr/>
        </p:nvSpPr>
        <p:spPr>
          <a:xfrm>
            <a:off x="2634514" y="2076450"/>
            <a:ext cx="3832961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</a:t>
            </a:r>
            <a:r>
              <a:rPr lang="en-US" sz="2400" spc="-500" dirty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657600" y="2780246"/>
            <a:ext cx="1828800" cy="1828800"/>
            <a:chOff x="3657600" y="2780246"/>
            <a:chExt cx="1828800" cy="1828800"/>
          </a:xfrm>
        </p:grpSpPr>
        <p:sp>
          <p:nvSpPr>
            <p:cNvPr id="4" name="Oval 3"/>
            <p:cNvSpPr/>
            <p:nvPr/>
          </p:nvSpPr>
          <p:spPr>
            <a:xfrm>
              <a:off x="3657600" y="2780246"/>
              <a:ext cx="1828800" cy="182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MARKET TRENDS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TextBox 55"/>
            <p:cNvSpPr txBox="1">
              <a:spLocks noChangeAspect="1"/>
            </p:cNvSpPr>
            <p:nvPr/>
          </p:nvSpPr>
          <p:spPr>
            <a:xfrm>
              <a:off x="4139617" y="2869534"/>
              <a:ext cx="793451" cy="79345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000" dirty="0" err="1" smtClean="0">
                  <a:solidFill>
                    <a:schemeClr val="bg1"/>
                  </a:solidFill>
                  <a:latin typeface="Modern Pictograms" pitchFamily="50" charset="0"/>
                </a:rPr>
                <a:t>i</a:t>
              </a:r>
              <a:endParaRPr lang="ru-RU" sz="6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81000" y="1683000"/>
            <a:ext cx="2016000" cy="2016000"/>
            <a:chOff x="381000" y="1683000"/>
            <a:chExt cx="2016000" cy="2016000"/>
          </a:xfrm>
        </p:grpSpPr>
        <p:sp>
          <p:nvSpPr>
            <p:cNvPr id="5" name="Oval 4"/>
            <p:cNvSpPr/>
            <p:nvPr/>
          </p:nvSpPr>
          <p:spPr>
            <a:xfrm>
              <a:off x="381000" y="1683000"/>
              <a:ext cx="2016000" cy="201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43%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mtClean="0"/>
                <a:t>use </a:t>
              </a:r>
              <a:r>
                <a:rPr lang="en-US"/>
                <a:t>search engines</a:t>
              </a:r>
            </a:p>
          </p:txBody>
        </p:sp>
        <p:sp>
          <p:nvSpPr>
            <p:cNvPr id="57" name="TextBox 56"/>
            <p:cNvSpPr txBox="1">
              <a:spLocks noChangeAspect="1"/>
            </p:cNvSpPr>
            <p:nvPr/>
          </p:nvSpPr>
          <p:spPr>
            <a:xfrm>
              <a:off x="1155000" y="18234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867400" y="4003800"/>
            <a:ext cx="2016000" cy="2016000"/>
            <a:chOff x="5867400" y="4003800"/>
            <a:chExt cx="2016000" cy="2016000"/>
          </a:xfrm>
        </p:grpSpPr>
        <p:sp>
          <p:nvSpPr>
            <p:cNvPr id="8" name="Oval 7"/>
            <p:cNvSpPr/>
            <p:nvPr/>
          </p:nvSpPr>
          <p:spPr>
            <a:xfrm>
              <a:off x="5867400" y="4003800"/>
              <a:ext cx="2016000" cy="2016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31% 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mtClean="0"/>
                <a:t>retail store websites</a:t>
              </a:r>
              <a:endParaRPr lang="en-US"/>
            </a:p>
          </p:txBody>
        </p:sp>
        <p:sp>
          <p:nvSpPr>
            <p:cNvPr id="58" name="TextBox 57"/>
            <p:cNvSpPr txBox="1">
              <a:spLocks noChangeAspect="1"/>
            </p:cNvSpPr>
            <p:nvPr/>
          </p:nvSpPr>
          <p:spPr>
            <a:xfrm>
              <a:off x="6641400" y="4141046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J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738122" y="1683000"/>
            <a:ext cx="2016000" cy="2016000"/>
            <a:chOff x="6738122" y="1683000"/>
            <a:chExt cx="2016000" cy="2016000"/>
          </a:xfrm>
        </p:grpSpPr>
        <p:sp>
          <p:nvSpPr>
            <p:cNvPr id="9" name="Oval 8"/>
            <p:cNvSpPr/>
            <p:nvPr/>
          </p:nvSpPr>
          <p:spPr>
            <a:xfrm>
              <a:off x="6738122" y="1683000"/>
              <a:ext cx="2016000" cy="2016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36% 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z="1400" smtClean="0"/>
                <a:t>online </a:t>
              </a:r>
              <a:r>
                <a:rPr lang="en-US" sz="1400"/>
                <a:t>only retailer websites</a:t>
              </a:r>
            </a:p>
          </p:txBody>
        </p:sp>
        <p:sp>
          <p:nvSpPr>
            <p:cNvPr id="59" name="TextBox 58"/>
            <p:cNvSpPr txBox="1">
              <a:spLocks noChangeAspect="1"/>
            </p:cNvSpPr>
            <p:nvPr/>
          </p:nvSpPr>
          <p:spPr>
            <a:xfrm>
              <a:off x="7512122" y="1735707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a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1295400" y="4003800"/>
            <a:ext cx="2016000" cy="2016000"/>
            <a:chOff x="1295400" y="4003800"/>
            <a:chExt cx="2016000" cy="2016000"/>
          </a:xfrm>
        </p:grpSpPr>
        <p:sp>
          <p:nvSpPr>
            <p:cNvPr id="7" name="Oval 6"/>
            <p:cNvSpPr/>
            <p:nvPr/>
          </p:nvSpPr>
          <p:spPr>
            <a:xfrm>
              <a:off x="1295400" y="4003800"/>
              <a:ext cx="2016000" cy="2016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smtClean="0">
                  <a:latin typeface="+mj-lt"/>
                </a:rPr>
                <a:t>20% </a:t>
              </a:r>
              <a:r>
                <a:rPr lang="en-US" sz="3200" smtClean="0"/>
                <a:t/>
              </a:r>
              <a:br>
                <a:rPr lang="en-US" sz="3200" smtClean="0"/>
              </a:br>
              <a:r>
                <a:rPr lang="en-US" sz="1400" smtClean="0"/>
                <a:t>consumer </a:t>
              </a:r>
              <a:r>
                <a:rPr lang="en-US" sz="1400"/>
                <a:t>generated online reviews</a:t>
              </a:r>
            </a:p>
          </p:txBody>
        </p:sp>
        <p:sp>
          <p:nvSpPr>
            <p:cNvPr id="60" name="TextBox 59"/>
            <p:cNvSpPr txBox="1">
              <a:spLocks noChangeAspect="1"/>
            </p:cNvSpPr>
            <p:nvPr/>
          </p:nvSpPr>
          <p:spPr>
            <a:xfrm>
              <a:off x="2069400" y="4107224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 dirty="0" smtClean="0">
                  <a:solidFill>
                    <a:schemeClr val="bg1"/>
                  </a:solidFill>
                  <a:latin typeface="Modern Pictograms" pitchFamily="50" charset="0"/>
                </a:rPr>
                <a:t>b</a:t>
              </a:r>
              <a:endParaRPr lang="ru-RU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316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TRENDS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608034" y="2697336"/>
            <a:ext cx="1905000" cy="1905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smtClean="0">
                <a:latin typeface="+mj-lt"/>
              </a:rPr>
              <a:t>GLOBAL TRENDS</a:t>
            </a:r>
            <a:endParaRPr lang="en-US" sz="2400">
              <a:latin typeface="+mj-lt"/>
            </a:endParaRPr>
          </a:p>
        </p:txBody>
      </p:sp>
      <p:cxnSp>
        <p:nvCxnSpPr>
          <p:cNvPr id="20" name="Elbow Connector 19"/>
          <p:cNvCxnSpPr>
            <a:stCxn id="7" idx="7"/>
          </p:cNvCxnSpPr>
          <p:nvPr/>
        </p:nvCxnSpPr>
        <p:spPr>
          <a:xfrm rot="5400000" flipH="1" flipV="1">
            <a:off x="7287670" y="1173336"/>
            <a:ext cx="408530" cy="2084930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6994042" y="1712637"/>
            <a:ext cx="1540359" cy="926050"/>
            <a:chOff x="6994042" y="1712637"/>
            <a:chExt cx="1540359" cy="926050"/>
          </a:xfrm>
        </p:grpSpPr>
        <p:sp>
          <p:nvSpPr>
            <p:cNvPr id="23" name="TextBox 22"/>
            <p:cNvSpPr txBox="1"/>
            <p:nvPr/>
          </p:nvSpPr>
          <p:spPr>
            <a:xfrm>
              <a:off x="6994042" y="1712637"/>
              <a:ext cx="6222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TWO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994043" y="2038523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Cleantech becomes a competitive advantage</a:t>
              </a:r>
            </a:p>
          </p:txBody>
        </p:sp>
      </p:grpSp>
      <p:cxnSp>
        <p:nvCxnSpPr>
          <p:cNvPr id="26" name="Elbow Connector 25"/>
          <p:cNvCxnSpPr>
            <a:stCxn id="9" idx="7"/>
          </p:cNvCxnSpPr>
          <p:nvPr/>
        </p:nvCxnSpPr>
        <p:spPr>
          <a:xfrm rot="5400000" flipH="1" flipV="1">
            <a:off x="7458146" y="2700719"/>
            <a:ext cx="241437" cy="1911073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6994041" y="3239794"/>
            <a:ext cx="1540359" cy="1095327"/>
            <a:chOff x="6994041" y="3239794"/>
            <a:chExt cx="1540359" cy="1095327"/>
          </a:xfrm>
        </p:grpSpPr>
        <p:sp>
          <p:nvSpPr>
            <p:cNvPr id="28" name="TextBox 27"/>
            <p:cNvSpPr txBox="1"/>
            <p:nvPr/>
          </p:nvSpPr>
          <p:spPr>
            <a:xfrm>
              <a:off x="6994041" y="3239794"/>
              <a:ext cx="75533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THREE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994042" y="3565680"/>
              <a:ext cx="154035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Global banking seeks recovery through transformation</a:t>
              </a:r>
            </a:p>
          </p:txBody>
        </p:sp>
      </p:grpSp>
      <p:cxnSp>
        <p:nvCxnSpPr>
          <p:cNvPr id="8196" name="Elbow Connector 8195"/>
          <p:cNvCxnSpPr>
            <a:stCxn id="8" idx="6"/>
          </p:cNvCxnSpPr>
          <p:nvPr/>
        </p:nvCxnSpPr>
        <p:spPr>
          <a:xfrm flipV="1">
            <a:off x="5098054" y="1400556"/>
            <a:ext cx="1759946" cy="564154"/>
          </a:xfrm>
          <a:prstGeom prst="bentConnector3">
            <a:avLst>
              <a:gd name="adj1" fmla="val 8132"/>
            </a:avLst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5310076" y="1074670"/>
            <a:ext cx="1540359" cy="926050"/>
            <a:chOff x="5310076" y="1074670"/>
            <a:chExt cx="1540359" cy="926050"/>
          </a:xfrm>
        </p:grpSpPr>
        <p:sp>
          <p:nvSpPr>
            <p:cNvPr id="40" name="TextBox 39"/>
            <p:cNvSpPr txBox="1"/>
            <p:nvPr/>
          </p:nvSpPr>
          <p:spPr>
            <a:xfrm>
              <a:off x="5310076" y="1074670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ONE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5310077" y="1400556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Emerging markets increase their global power</a:t>
              </a:r>
            </a:p>
          </p:txBody>
        </p:sp>
      </p:grpSp>
      <p:cxnSp>
        <p:nvCxnSpPr>
          <p:cNvPr id="8202" name="Elbow Connector 8201"/>
          <p:cNvCxnSpPr>
            <a:stCxn id="18" idx="2"/>
          </p:cNvCxnSpPr>
          <p:nvPr/>
        </p:nvCxnSpPr>
        <p:spPr>
          <a:xfrm rot="10800000">
            <a:off x="1385093" y="4912062"/>
            <a:ext cx="2592000" cy="376492"/>
          </a:xfrm>
          <a:prstGeom prst="bentConnector3">
            <a:avLst>
              <a:gd name="adj1" fmla="val 25100"/>
            </a:avLst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498005" y="4599799"/>
            <a:ext cx="1540359" cy="926050"/>
            <a:chOff x="1498005" y="4599799"/>
            <a:chExt cx="1540359" cy="926050"/>
          </a:xfrm>
        </p:grpSpPr>
        <p:sp>
          <p:nvSpPr>
            <p:cNvPr id="48" name="TextBox 47"/>
            <p:cNvSpPr txBox="1"/>
            <p:nvPr/>
          </p:nvSpPr>
          <p:spPr>
            <a:xfrm>
              <a:off x="1498005" y="4599799"/>
              <a:ext cx="67037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FOUR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498006" y="4925685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Coverments enhance ties with the private sector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cxnSp>
        <p:nvCxnSpPr>
          <p:cNvPr id="8206" name="Elbow Connector 8205"/>
          <p:cNvCxnSpPr>
            <a:stCxn id="6" idx="1"/>
          </p:cNvCxnSpPr>
          <p:nvPr/>
        </p:nvCxnSpPr>
        <p:spPr>
          <a:xfrm rot="16200000" flipV="1">
            <a:off x="1474890" y="1185733"/>
            <a:ext cx="393837" cy="2045444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09" name="Elbow Connector 8208"/>
          <p:cNvCxnSpPr>
            <a:stCxn id="10" idx="1"/>
          </p:cNvCxnSpPr>
          <p:nvPr/>
        </p:nvCxnSpPr>
        <p:spPr>
          <a:xfrm rot="16200000" flipV="1">
            <a:off x="1433789" y="2723382"/>
            <a:ext cx="229402" cy="1877780"/>
          </a:xfrm>
          <a:prstGeom prst="bentConnector2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/>
          <p:cNvGrpSpPr/>
          <p:nvPr/>
        </p:nvGrpSpPr>
        <p:grpSpPr>
          <a:xfrm>
            <a:off x="732241" y="3229247"/>
            <a:ext cx="1540359" cy="926050"/>
            <a:chOff x="732241" y="3229247"/>
            <a:chExt cx="1540359" cy="926050"/>
          </a:xfrm>
        </p:grpSpPr>
        <p:sp>
          <p:nvSpPr>
            <p:cNvPr id="56" name="TextBox 55"/>
            <p:cNvSpPr txBox="1"/>
            <p:nvPr/>
          </p:nvSpPr>
          <p:spPr>
            <a:xfrm>
              <a:off x="732241" y="3229247"/>
              <a:ext cx="57099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FIVE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732242" y="3555133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Rapid technology innovation creates a smart mobile world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61999" y="1712636"/>
            <a:ext cx="1540359" cy="926050"/>
            <a:chOff x="761999" y="1712636"/>
            <a:chExt cx="1540359" cy="926050"/>
          </a:xfrm>
        </p:grpSpPr>
        <p:sp>
          <p:nvSpPr>
            <p:cNvPr id="58" name="TextBox 57"/>
            <p:cNvSpPr txBox="1"/>
            <p:nvPr/>
          </p:nvSpPr>
          <p:spPr>
            <a:xfrm>
              <a:off x="761999" y="1712636"/>
              <a:ext cx="4651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+mj-lt"/>
                </a:rPr>
                <a:t>SIX</a:t>
              </a:r>
              <a:endParaRPr lang="en-US" sz="1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762000" y="2038522"/>
              <a:ext cx="1540358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Demographic shifts transform the global workforce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529293" y="2240136"/>
            <a:ext cx="1128307" cy="1128307"/>
            <a:chOff x="2529293" y="2240136"/>
            <a:chExt cx="1128307" cy="1128307"/>
          </a:xfrm>
        </p:grpSpPr>
        <p:sp>
          <p:nvSpPr>
            <p:cNvPr id="6" name="Oval 5"/>
            <p:cNvSpPr/>
            <p:nvPr/>
          </p:nvSpPr>
          <p:spPr>
            <a:xfrm>
              <a:off x="2529293" y="2240136"/>
              <a:ext cx="1128307" cy="112830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2859446" y="257028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RaphaelIcons" pitchFamily="2" charset="0"/>
                </a:rPr>
                <a:t>Ü</a:t>
              </a:r>
              <a:endParaRPr lang="ru-RU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322143" y="3611736"/>
            <a:ext cx="1128307" cy="1128307"/>
            <a:chOff x="2322143" y="3611736"/>
            <a:chExt cx="1128307" cy="1128307"/>
          </a:xfrm>
        </p:grpSpPr>
        <p:sp>
          <p:nvSpPr>
            <p:cNvPr id="10" name="Oval 9"/>
            <p:cNvSpPr/>
            <p:nvPr/>
          </p:nvSpPr>
          <p:spPr>
            <a:xfrm>
              <a:off x="2322143" y="3611736"/>
              <a:ext cx="1128307" cy="1128307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>
              <a:spLocks noChangeAspect="1"/>
            </p:cNvSpPr>
            <p:nvPr/>
          </p:nvSpPr>
          <p:spPr>
            <a:xfrm>
              <a:off x="2652296" y="3941889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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977093" y="4724400"/>
            <a:ext cx="1128307" cy="1128307"/>
            <a:chOff x="3977093" y="4724400"/>
            <a:chExt cx="1128307" cy="1128307"/>
          </a:xfrm>
        </p:grpSpPr>
        <p:sp>
          <p:nvSpPr>
            <p:cNvPr id="18" name="Oval 17"/>
            <p:cNvSpPr/>
            <p:nvPr/>
          </p:nvSpPr>
          <p:spPr>
            <a:xfrm>
              <a:off x="3977093" y="4724400"/>
              <a:ext cx="1128307" cy="112830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>
              <a:spLocks noChangeAspect="1"/>
            </p:cNvSpPr>
            <p:nvPr/>
          </p:nvSpPr>
          <p:spPr>
            <a:xfrm>
              <a:off x="4307246" y="5054553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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969747" y="1400556"/>
            <a:ext cx="1128307" cy="1128307"/>
            <a:chOff x="3969747" y="1400556"/>
            <a:chExt cx="1128307" cy="1128307"/>
          </a:xfrm>
        </p:grpSpPr>
        <p:sp>
          <p:nvSpPr>
            <p:cNvPr id="8" name="Oval 7"/>
            <p:cNvSpPr/>
            <p:nvPr/>
          </p:nvSpPr>
          <p:spPr>
            <a:xfrm>
              <a:off x="3969747" y="1400556"/>
              <a:ext cx="1128307" cy="112830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>
              <a:spLocks noChangeAspect="1"/>
            </p:cNvSpPr>
            <p:nvPr/>
          </p:nvSpPr>
          <p:spPr>
            <a:xfrm>
              <a:off x="4299900" y="1712637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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660258" y="3611736"/>
            <a:ext cx="1128307" cy="1128307"/>
            <a:chOff x="5660258" y="3611736"/>
            <a:chExt cx="1128307" cy="1128307"/>
          </a:xfrm>
        </p:grpSpPr>
        <p:sp>
          <p:nvSpPr>
            <p:cNvPr id="9" name="Oval 8"/>
            <p:cNvSpPr/>
            <p:nvPr/>
          </p:nvSpPr>
          <p:spPr>
            <a:xfrm>
              <a:off x="5660258" y="3611736"/>
              <a:ext cx="1128307" cy="112830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>
              <a:spLocks noChangeAspect="1"/>
            </p:cNvSpPr>
            <p:nvPr/>
          </p:nvSpPr>
          <p:spPr>
            <a:xfrm>
              <a:off x="5990411" y="3920017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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486400" y="2254829"/>
            <a:ext cx="1128307" cy="1128307"/>
            <a:chOff x="5486400" y="2254829"/>
            <a:chExt cx="1128307" cy="1128307"/>
          </a:xfrm>
        </p:grpSpPr>
        <p:sp>
          <p:nvSpPr>
            <p:cNvPr id="7" name="Oval 6"/>
            <p:cNvSpPr/>
            <p:nvPr/>
          </p:nvSpPr>
          <p:spPr>
            <a:xfrm>
              <a:off x="5486400" y="2254829"/>
              <a:ext cx="1128307" cy="1128307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>
              <a:spLocks noChangeAspect="1"/>
            </p:cNvSpPr>
            <p:nvPr/>
          </p:nvSpPr>
          <p:spPr>
            <a:xfrm>
              <a:off x="5825431" y="2575050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200" dirty="0">
                  <a:solidFill>
                    <a:schemeClr val="bg1"/>
                  </a:solidFill>
                  <a:latin typeface="FontAwesome" pitchFamily="2" charset="0"/>
                </a:rPr>
                <a:t></a:t>
              </a:r>
              <a:endParaRPr lang="ru-RU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426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8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8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500"/>
                            </p:stCondLst>
                            <p:childTnLst>
                              <p:par>
                                <p:cTn id="8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8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90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grpSp>
        <p:nvGrpSpPr>
          <p:cNvPr id="6" name="Group 5"/>
          <p:cNvGrpSpPr/>
          <p:nvPr/>
        </p:nvGrpSpPr>
        <p:grpSpPr>
          <a:xfrm>
            <a:off x="0" y="1905000"/>
            <a:ext cx="4147028" cy="4729707"/>
            <a:chOff x="0" y="19050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050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3352800"/>
              <a:ext cx="35052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 INSPECT THE RESULTS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8600" y="4790182"/>
              <a:ext cx="3581400" cy="107721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And </a:t>
              </a:r>
              <a:r>
                <a:rPr lang="en-US" sz="1600" dirty="0">
                  <a:solidFill>
                    <a:schemeClr val="accent4"/>
                  </a:solidFill>
                </a:rPr>
                <a:t>create a control group for each campaign and maintaining a constant, global control group as </a:t>
              </a:r>
              <a:r>
                <a:rPr lang="en-US" sz="1600" dirty="0" smtClean="0">
                  <a:solidFill>
                    <a:schemeClr val="accent4"/>
                  </a:solidFill>
                </a:rPr>
                <a:t>well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1219200" y="2209801"/>
              <a:ext cx="1176370" cy="117637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3800" dirty="0" smtClean="0">
                  <a:latin typeface="RaphaelIcons" pitchFamily="2" charset="0"/>
                </a:rPr>
                <a:t>K</a:t>
              </a:r>
              <a:endParaRPr lang="ru-RU" sz="138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513927" y="2713167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IV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4267200" y="4272506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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135667" y="6248400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71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en-US"/>
              <a:t>query words </a:t>
            </a:r>
            <a:r>
              <a:rPr lang="en-US" smtClean="0"/>
              <a:t>of regional serches</a:t>
            </a:r>
            <a:endParaRPr lang="en-US"/>
          </a:p>
        </p:txBody>
      </p:sp>
      <p:sp>
        <p:nvSpPr>
          <p:cNvPr id="23" name="Freeform 7"/>
          <p:cNvSpPr>
            <a:spLocks noEditPoints="1"/>
          </p:cNvSpPr>
          <p:nvPr/>
        </p:nvSpPr>
        <p:spPr bwMode="auto">
          <a:xfrm>
            <a:off x="475226" y="1828800"/>
            <a:ext cx="8135374" cy="3790345"/>
          </a:xfrm>
          <a:custGeom>
            <a:avLst/>
            <a:gdLst>
              <a:gd name="T0" fmla="*/ 3197 w 3831"/>
              <a:gd name="T1" fmla="*/ 672 h 2480"/>
              <a:gd name="T2" fmla="*/ 2822 w 3831"/>
              <a:gd name="T3" fmla="*/ 446 h 2480"/>
              <a:gd name="T4" fmla="*/ 2547 w 3831"/>
              <a:gd name="T5" fmla="*/ 794 h 2480"/>
              <a:gd name="T6" fmla="*/ 2343 w 3831"/>
              <a:gd name="T7" fmla="*/ 750 h 2480"/>
              <a:gd name="T8" fmla="*/ 1968 w 3831"/>
              <a:gd name="T9" fmla="*/ 733 h 2480"/>
              <a:gd name="T10" fmla="*/ 2040 w 3831"/>
              <a:gd name="T11" fmla="*/ 920 h 2480"/>
              <a:gd name="T12" fmla="*/ 1797 w 3831"/>
              <a:gd name="T13" fmla="*/ 1240 h 2480"/>
              <a:gd name="T14" fmla="*/ 2067 w 3831"/>
              <a:gd name="T15" fmla="*/ 1356 h 2480"/>
              <a:gd name="T16" fmla="*/ 1698 w 3831"/>
              <a:gd name="T17" fmla="*/ 1686 h 2480"/>
              <a:gd name="T18" fmla="*/ 2238 w 3831"/>
              <a:gd name="T19" fmla="*/ 1830 h 2480"/>
              <a:gd name="T20" fmla="*/ 2800 w 3831"/>
              <a:gd name="T21" fmla="*/ 1543 h 2480"/>
              <a:gd name="T22" fmla="*/ 2966 w 3831"/>
              <a:gd name="T23" fmla="*/ 1824 h 2480"/>
              <a:gd name="T24" fmla="*/ 3109 w 3831"/>
              <a:gd name="T25" fmla="*/ 1400 h 2480"/>
              <a:gd name="T26" fmla="*/ 3296 w 3831"/>
              <a:gd name="T27" fmla="*/ 1009 h 2480"/>
              <a:gd name="T28" fmla="*/ 3616 w 3831"/>
              <a:gd name="T29" fmla="*/ 953 h 2480"/>
              <a:gd name="T30" fmla="*/ 2277 w 3831"/>
              <a:gd name="T31" fmla="*/ 1615 h 2480"/>
              <a:gd name="T32" fmla="*/ 2387 w 3831"/>
              <a:gd name="T33" fmla="*/ 1482 h 2480"/>
              <a:gd name="T34" fmla="*/ 2354 w 3831"/>
              <a:gd name="T35" fmla="*/ 1890 h 2480"/>
              <a:gd name="T36" fmla="*/ 3164 w 3831"/>
              <a:gd name="T37" fmla="*/ 1460 h 2480"/>
              <a:gd name="T38" fmla="*/ 3037 w 3831"/>
              <a:gd name="T39" fmla="*/ 1797 h 2480"/>
              <a:gd name="T40" fmla="*/ 3373 w 3831"/>
              <a:gd name="T41" fmla="*/ 1945 h 2480"/>
              <a:gd name="T42" fmla="*/ 3263 w 3831"/>
              <a:gd name="T43" fmla="*/ 1918 h 2480"/>
              <a:gd name="T44" fmla="*/ 3296 w 3831"/>
              <a:gd name="T45" fmla="*/ 2166 h 2480"/>
              <a:gd name="T46" fmla="*/ 3357 w 3831"/>
              <a:gd name="T47" fmla="*/ 2249 h 2480"/>
              <a:gd name="T48" fmla="*/ 3495 w 3831"/>
              <a:gd name="T49" fmla="*/ 1967 h 2480"/>
              <a:gd name="T50" fmla="*/ 1791 w 3831"/>
              <a:gd name="T51" fmla="*/ 970 h 2480"/>
              <a:gd name="T52" fmla="*/ 1615 w 3831"/>
              <a:gd name="T53" fmla="*/ 882 h 2480"/>
              <a:gd name="T54" fmla="*/ 2023 w 3831"/>
              <a:gd name="T55" fmla="*/ 369 h 2480"/>
              <a:gd name="T56" fmla="*/ 2403 w 3831"/>
              <a:gd name="T57" fmla="*/ 518 h 2480"/>
              <a:gd name="T58" fmla="*/ 3324 w 3831"/>
              <a:gd name="T59" fmla="*/ 529 h 2480"/>
              <a:gd name="T60" fmla="*/ 2905 w 3831"/>
              <a:gd name="T61" fmla="*/ 320 h 2480"/>
              <a:gd name="T62" fmla="*/ 3252 w 3831"/>
              <a:gd name="T63" fmla="*/ 502 h 2480"/>
              <a:gd name="T64" fmla="*/ 2469 w 3831"/>
              <a:gd name="T65" fmla="*/ 220 h 2480"/>
              <a:gd name="T66" fmla="*/ 2436 w 3831"/>
              <a:gd name="T67" fmla="*/ 215 h 2480"/>
              <a:gd name="T68" fmla="*/ 1604 w 3831"/>
              <a:gd name="T69" fmla="*/ 402 h 2480"/>
              <a:gd name="T70" fmla="*/ 1461 w 3831"/>
              <a:gd name="T71" fmla="*/ 143 h 2480"/>
              <a:gd name="T72" fmla="*/ 1323 w 3831"/>
              <a:gd name="T73" fmla="*/ 121 h 2480"/>
              <a:gd name="T74" fmla="*/ 1042 w 3831"/>
              <a:gd name="T75" fmla="*/ 369 h 2480"/>
              <a:gd name="T76" fmla="*/ 1251 w 3831"/>
              <a:gd name="T77" fmla="*/ 810 h 2480"/>
              <a:gd name="T78" fmla="*/ 783 w 3831"/>
              <a:gd name="T79" fmla="*/ 479 h 2480"/>
              <a:gd name="T80" fmla="*/ 954 w 3831"/>
              <a:gd name="T81" fmla="*/ 496 h 2480"/>
              <a:gd name="T82" fmla="*/ 1124 w 3831"/>
              <a:gd name="T83" fmla="*/ 176 h 2480"/>
              <a:gd name="T84" fmla="*/ 948 w 3831"/>
              <a:gd name="T85" fmla="*/ 248 h 2480"/>
              <a:gd name="T86" fmla="*/ 722 w 3831"/>
              <a:gd name="T87" fmla="*/ 397 h 2480"/>
              <a:gd name="T88" fmla="*/ 579 w 3831"/>
              <a:gd name="T89" fmla="*/ 496 h 2480"/>
              <a:gd name="T90" fmla="*/ 755 w 3831"/>
              <a:gd name="T91" fmla="*/ 689 h 2480"/>
              <a:gd name="T92" fmla="*/ 706 w 3831"/>
              <a:gd name="T93" fmla="*/ 584 h 2480"/>
              <a:gd name="T94" fmla="*/ 1362 w 3831"/>
              <a:gd name="T95" fmla="*/ 1786 h 2480"/>
              <a:gd name="T96" fmla="*/ 843 w 3831"/>
              <a:gd name="T97" fmla="*/ 1427 h 2480"/>
              <a:gd name="T98" fmla="*/ 1169 w 3831"/>
              <a:gd name="T99" fmla="*/ 1146 h 2480"/>
              <a:gd name="T100" fmla="*/ 976 w 3831"/>
              <a:gd name="T101" fmla="*/ 1113 h 2480"/>
              <a:gd name="T102" fmla="*/ 876 w 3831"/>
              <a:gd name="T103" fmla="*/ 733 h 2480"/>
              <a:gd name="T104" fmla="*/ 485 w 3831"/>
              <a:gd name="T105" fmla="*/ 705 h 2480"/>
              <a:gd name="T106" fmla="*/ 61 w 3831"/>
              <a:gd name="T107" fmla="*/ 805 h 2480"/>
              <a:gd name="T108" fmla="*/ 171 w 3831"/>
              <a:gd name="T109" fmla="*/ 1003 h 2480"/>
              <a:gd name="T110" fmla="*/ 595 w 3831"/>
              <a:gd name="T111" fmla="*/ 1438 h 2480"/>
              <a:gd name="T112" fmla="*/ 954 w 3831"/>
              <a:gd name="T113" fmla="*/ 1797 h 2480"/>
              <a:gd name="T114" fmla="*/ 1163 w 3831"/>
              <a:gd name="T115" fmla="*/ 2221 h 2480"/>
              <a:gd name="T116" fmla="*/ 976 w 3831"/>
              <a:gd name="T117" fmla="*/ 711 h 2480"/>
              <a:gd name="T118" fmla="*/ 1130 w 3831"/>
              <a:gd name="T119" fmla="*/ 832 h 2480"/>
              <a:gd name="T120" fmla="*/ 1202 w 3831"/>
              <a:gd name="T121" fmla="*/ 2408 h 2480"/>
              <a:gd name="T122" fmla="*/ 3423 w 3831"/>
              <a:gd name="T123" fmla="*/ 1934 h 2480"/>
              <a:gd name="T124" fmla="*/ 3247 w 3831"/>
              <a:gd name="T125" fmla="*/ 1383 h 2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31" h="2480">
                <a:moveTo>
                  <a:pt x="2822" y="1587"/>
                </a:moveTo>
                <a:lnTo>
                  <a:pt x="2822" y="1587"/>
                </a:lnTo>
                <a:lnTo>
                  <a:pt x="2828" y="1587"/>
                </a:lnTo>
                <a:lnTo>
                  <a:pt x="2822" y="1587"/>
                </a:lnTo>
                <a:lnTo>
                  <a:pt x="2822" y="1587"/>
                </a:lnTo>
                <a:close/>
                <a:moveTo>
                  <a:pt x="3809" y="788"/>
                </a:moveTo>
                <a:lnTo>
                  <a:pt x="3809" y="788"/>
                </a:lnTo>
                <a:lnTo>
                  <a:pt x="3792" y="783"/>
                </a:lnTo>
                <a:lnTo>
                  <a:pt x="3781" y="783"/>
                </a:lnTo>
                <a:lnTo>
                  <a:pt x="3781" y="783"/>
                </a:lnTo>
                <a:lnTo>
                  <a:pt x="3748" y="750"/>
                </a:lnTo>
                <a:lnTo>
                  <a:pt x="3748" y="750"/>
                </a:lnTo>
                <a:lnTo>
                  <a:pt x="3715" y="727"/>
                </a:lnTo>
                <a:lnTo>
                  <a:pt x="3715" y="727"/>
                </a:lnTo>
                <a:lnTo>
                  <a:pt x="3693" y="711"/>
                </a:lnTo>
                <a:lnTo>
                  <a:pt x="3693" y="711"/>
                </a:lnTo>
                <a:lnTo>
                  <a:pt x="3682" y="705"/>
                </a:lnTo>
                <a:lnTo>
                  <a:pt x="3666" y="705"/>
                </a:lnTo>
                <a:lnTo>
                  <a:pt x="3666" y="705"/>
                </a:lnTo>
                <a:lnTo>
                  <a:pt x="3633" y="705"/>
                </a:lnTo>
                <a:lnTo>
                  <a:pt x="3627" y="711"/>
                </a:lnTo>
                <a:lnTo>
                  <a:pt x="3627" y="711"/>
                </a:lnTo>
                <a:lnTo>
                  <a:pt x="3627" y="722"/>
                </a:lnTo>
                <a:lnTo>
                  <a:pt x="3633" y="727"/>
                </a:lnTo>
                <a:lnTo>
                  <a:pt x="3627" y="733"/>
                </a:lnTo>
                <a:lnTo>
                  <a:pt x="3627" y="733"/>
                </a:lnTo>
                <a:lnTo>
                  <a:pt x="3616" y="733"/>
                </a:lnTo>
                <a:lnTo>
                  <a:pt x="3611" y="733"/>
                </a:lnTo>
                <a:lnTo>
                  <a:pt x="3594" y="711"/>
                </a:lnTo>
                <a:lnTo>
                  <a:pt x="3594" y="711"/>
                </a:lnTo>
                <a:lnTo>
                  <a:pt x="3583" y="711"/>
                </a:lnTo>
                <a:lnTo>
                  <a:pt x="3583" y="711"/>
                </a:lnTo>
                <a:lnTo>
                  <a:pt x="3555" y="711"/>
                </a:lnTo>
                <a:lnTo>
                  <a:pt x="3539" y="711"/>
                </a:lnTo>
                <a:lnTo>
                  <a:pt x="3528" y="722"/>
                </a:lnTo>
                <a:lnTo>
                  <a:pt x="3528" y="722"/>
                </a:lnTo>
                <a:lnTo>
                  <a:pt x="3517" y="716"/>
                </a:lnTo>
                <a:lnTo>
                  <a:pt x="3511" y="711"/>
                </a:lnTo>
                <a:lnTo>
                  <a:pt x="3511" y="705"/>
                </a:lnTo>
                <a:lnTo>
                  <a:pt x="3511" y="705"/>
                </a:lnTo>
                <a:lnTo>
                  <a:pt x="3511" y="689"/>
                </a:lnTo>
                <a:lnTo>
                  <a:pt x="3511" y="678"/>
                </a:lnTo>
                <a:lnTo>
                  <a:pt x="3511" y="678"/>
                </a:lnTo>
                <a:lnTo>
                  <a:pt x="3495" y="667"/>
                </a:lnTo>
                <a:lnTo>
                  <a:pt x="3467" y="667"/>
                </a:lnTo>
                <a:lnTo>
                  <a:pt x="3467" y="667"/>
                </a:lnTo>
                <a:lnTo>
                  <a:pt x="3440" y="672"/>
                </a:lnTo>
                <a:lnTo>
                  <a:pt x="3440" y="672"/>
                </a:lnTo>
                <a:lnTo>
                  <a:pt x="3429" y="678"/>
                </a:lnTo>
                <a:lnTo>
                  <a:pt x="3429" y="678"/>
                </a:lnTo>
                <a:lnTo>
                  <a:pt x="3429" y="667"/>
                </a:lnTo>
                <a:lnTo>
                  <a:pt x="3429" y="661"/>
                </a:lnTo>
                <a:lnTo>
                  <a:pt x="3423" y="661"/>
                </a:lnTo>
                <a:lnTo>
                  <a:pt x="3423" y="661"/>
                </a:lnTo>
                <a:lnTo>
                  <a:pt x="3412" y="650"/>
                </a:lnTo>
                <a:lnTo>
                  <a:pt x="3401" y="634"/>
                </a:lnTo>
                <a:lnTo>
                  <a:pt x="3385" y="628"/>
                </a:lnTo>
                <a:lnTo>
                  <a:pt x="3368" y="634"/>
                </a:lnTo>
                <a:lnTo>
                  <a:pt x="3346" y="617"/>
                </a:lnTo>
                <a:lnTo>
                  <a:pt x="3346" y="617"/>
                </a:lnTo>
                <a:lnTo>
                  <a:pt x="3329" y="612"/>
                </a:lnTo>
                <a:lnTo>
                  <a:pt x="3329" y="612"/>
                </a:lnTo>
                <a:lnTo>
                  <a:pt x="3307" y="612"/>
                </a:lnTo>
                <a:lnTo>
                  <a:pt x="3285" y="628"/>
                </a:lnTo>
                <a:lnTo>
                  <a:pt x="3285" y="628"/>
                </a:lnTo>
                <a:lnTo>
                  <a:pt x="3291" y="628"/>
                </a:lnTo>
                <a:lnTo>
                  <a:pt x="3291" y="639"/>
                </a:lnTo>
                <a:lnTo>
                  <a:pt x="3291" y="639"/>
                </a:lnTo>
                <a:lnTo>
                  <a:pt x="3285" y="656"/>
                </a:lnTo>
                <a:lnTo>
                  <a:pt x="3274" y="656"/>
                </a:lnTo>
                <a:lnTo>
                  <a:pt x="3252" y="650"/>
                </a:lnTo>
                <a:lnTo>
                  <a:pt x="3230" y="656"/>
                </a:lnTo>
                <a:lnTo>
                  <a:pt x="3230" y="656"/>
                </a:lnTo>
                <a:lnTo>
                  <a:pt x="3230" y="650"/>
                </a:lnTo>
                <a:lnTo>
                  <a:pt x="3225" y="645"/>
                </a:lnTo>
                <a:lnTo>
                  <a:pt x="3225" y="645"/>
                </a:lnTo>
                <a:lnTo>
                  <a:pt x="3219" y="639"/>
                </a:lnTo>
                <a:lnTo>
                  <a:pt x="3219" y="639"/>
                </a:lnTo>
                <a:lnTo>
                  <a:pt x="3214" y="656"/>
                </a:lnTo>
                <a:lnTo>
                  <a:pt x="3208" y="672"/>
                </a:lnTo>
                <a:lnTo>
                  <a:pt x="3203" y="678"/>
                </a:lnTo>
                <a:lnTo>
                  <a:pt x="3203" y="678"/>
                </a:lnTo>
                <a:lnTo>
                  <a:pt x="3197" y="672"/>
                </a:lnTo>
                <a:lnTo>
                  <a:pt x="3186" y="661"/>
                </a:lnTo>
                <a:lnTo>
                  <a:pt x="3186" y="661"/>
                </a:lnTo>
                <a:lnTo>
                  <a:pt x="3186" y="628"/>
                </a:lnTo>
                <a:lnTo>
                  <a:pt x="3186" y="628"/>
                </a:lnTo>
                <a:lnTo>
                  <a:pt x="3181" y="612"/>
                </a:lnTo>
                <a:lnTo>
                  <a:pt x="3175" y="601"/>
                </a:lnTo>
                <a:lnTo>
                  <a:pt x="3170" y="590"/>
                </a:lnTo>
                <a:lnTo>
                  <a:pt x="3159" y="584"/>
                </a:lnTo>
                <a:lnTo>
                  <a:pt x="3159" y="584"/>
                </a:lnTo>
                <a:lnTo>
                  <a:pt x="3142" y="579"/>
                </a:lnTo>
                <a:lnTo>
                  <a:pt x="3136" y="579"/>
                </a:lnTo>
                <a:lnTo>
                  <a:pt x="3131" y="579"/>
                </a:lnTo>
                <a:lnTo>
                  <a:pt x="3131" y="579"/>
                </a:lnTo>
                <a:lnTo>
                  <a:pt x="3125" y="590"/>
                </a:lnTo>
                <a:lnTo>
                  <a:pt x="3120" y="601"/>
                </a:lnTo>
                <a:lnTo>
                  <a:pt x="3120" y="601"/>
                </a:lnTo>
                <a:lnTo>
                  <a:pt x="3103" y="612"/>
                </a:lnTo>
                <a:lnTo>
                  <a:pt x="3092" y="612"/>
                </a:lnTo>
                <a:lnTo>
                  <a:pt x="3081" y="606"/>
                </a:lnTo>
                <a:lnTo>
                  <a:pt x="3081" y="606"/>
                </a:lnTo>
                <a:lnTo>
                  <a:pt x="3059" y="590"/>
                </a:lnTo>
                <a:lnTo>
                  <a:pt x="3054" y="584"/>
                </a:lnTo>
                <a:lnTo>
                  <a:pt x="3037" y="579"/>
                </a:lnTo>
                <a:lnTo>
                  <a:pt x="3021" y="573"/>
                </a:lnTo>
                <a:lnTo>
                  <a:pt x="3004" y="568"/>
                </a:lnTo>
                <a:lnTo>
                  <a:pt x="2993" y="573"/>
                </a:lnTo>
                <a:lnTo>
                  <a:pt x="2988" y="573"/>
                </a:lnTo>
                <a:lnTo>
                  <a:pt x="2988" y="573"/>
                </a:lnTo>
                <a:lnTo>
                  <a:pt x="2977" y="579"/>
                </a:lnTo>
                <a:lnTo>
                  <a:pt x="2977" y="579"/>
                </a:lnTo>
                <a:lnTo>
                  <a:pt x="2966" y="590"/>
                </a:lnTo>
                <a:lnTo>
                  <a:pt x="2955" y="595"/>
                </a:lnTo>
                <a:lnTo>
                  <a:pt x="2955" y="595"/>
                </a:lnTo>
                <a:lnTo>
                  <a:pt x="2944" y="595"/>
                </a:lnTo>
                <a:lnTo>
                  <a:pt x="2944" y="595"/>
                </a:lnTo>
                <a:lnTo>
                  <a:pt x="3004" y="535"/>
                </a:lnTo>
                <a:lnTo>
                  <a:pt x="3004" y="535"/>
                </a:lnTo>
                <a:lnTo>
                  <a:pt x="3021" y="518"/>
                </a:lnTo>
                <a:lnTo>
                  <a:pt x="3026" y="502"/>
                </a:lnTo>
                <a:lnTo>
                  <a:pt x="3026" y="502"/>
                </a:lnTo>
                <a:lnTo>
                  <a:pt x="3026" y="485"/>
                </a:lnTo>
                <a:lnTo>
                  <a:pt x="3026" y="474"/>
                </a:lnTo>
                <a:lnTo>
                  <a:pt x="3021" y="468"/>
                </a:lnTo>
                <a:lnTo>
                  <a:pt x="3021" y="468"/>
                </a:lnTo>
                <a:lnTo>
                  <a:pt x="3010" y="457"/>
                </a:lnTo>
                <a:lnTo>
                  <a:pt x="2999" y="452"/>
                </a:lnTo>
                <a:lnTo>
                  <a:pt x="2999" y="452"/>
                </a:lnTo>
                <a:lnTo>
                  <a:pt x="2982" y="446"/>
                </a:lnTo>
                <a:lnTo>
                  <a:pt x="2971" y="452"/>
                </a:lnTo>
                <a:lnTo>
                  <a:pt x="2971" y="452"/>
                </a:lnTo>
                <a:lnTo>
                  <a:pt x="2949" y="457"/>
                </a:lnTo>
                <a:lnTo>
                  <a:pt x="2949" y="457"/>
                </a:lnTo>
                <a:lnTo>
                  <a:pt x="2949" y="452"/>
                </a:lnTo>
                <a:lnTo>
                  <a:pt x="2949" y="435"/>
                </a:lnTo>
                <a:lnTo>
                  <a:pt x="2949" y="435"/>
                </a:lnTo>
                <a:lnTo>
                  <a:pt x="2938" y="430"/>
                </a:lnTo>
                <a:lnTo>
                  <a:pt x="2938" y="419"/>
                </a:lnTo>
                <a:lnTo>
                  <a:pt x="2938" y="419"/>
                </a:lnTo>
                <a:lnTo>
                  <a:pt x="2933" y="413"/>
                </a:lnTo>
                <a:lnTo>
                  <a:pt x="2933" y="413"/>
                </a:lnTo>
                <a:lnTo>
                  <a:pt x="2921" y="402"/>
                </a:lnTo>
                <a:lnTo>
                  <a:pt x="2916" y="402"/>
                </a:lnTo>
                <a:lnTo>
                  <a:pt x="2916" y="402"/>
                </a:lnTo>
                <a:lnTo>
                  <a:pt x="2894" y="424"/>
                </a:lnTo>
                <a:lnTo>
                  <a:pt x="2894" y="424"/>
                </a:lnTo>
                <a:lnTo>
                  <a:pt x="2883" y="441"/>
                </a:lnTo>
                <a:lnTo>
                  <a:pt x="2883" y="452"/>
                </a:lnTo>
                <a:lnTo>
                  <a:pt x="2883" y="452"/>
                </a:lnTo>
                <a:lnTo>
                  <a:pt x="2883" y="463"/>
                </a:lnTo>
                <a:lnTo>
                  <a:pt x="2883" y="463"/>
                </a:lnTo>
                <a:lnTo>
                  <a:pt x="2872" y="463"/>
                </a:lnTo>
                <a:lnTo>
                  <a:pt x="2872" y="463"/>
                </a:lnTo>
                <a:lnTo>
                  <a:pt x="2861" y="468"/>
                </a:lnTo>
                <a:lnTo>
                  <a:pt x="2861" y="474"/>
                </a:lnTo>
                <a:lnTo>
                  <a:pt x="2850" y="474"/>
                </a:lnTo>
                <a:lnTo>
                  <a:pt x="2850" y="474"/>
                </a:lnTo>
                <a:lnTo>
                  <a:pt x="2839" y="463"/>
                </a:lnTo>
                <a:lnTo>
                  <a:pt x="2839" y="463"/>
                </a:lnTo>
                <a:lnTo>
                  <a:pt x="2833" y="452"/>
                </a:lnTo>
                <a:lnTo>
                  <a:pt x="2833" y="435"/>
                </a:lnTo>
                <a:lnTo>
                  <a:pt x="2833" y="435"/>
                </a:lnTo>
                <a:lnTo>
                  <a:pt x="2822" y="446"/>
                </a:lnTo>
                <a:lnTo>
                  <a:pt x="2822" y="446"/>
                </a:lnTo>
                <a:lnTo>
                  <a:pt x="2811" y="457"/>
                </a:lnTo>
                <a:lnTo>
                  <a:pt x="2811" y="457"/>
                </a:lnTo>
                <a:lnTo>
                  <a:pt x="2811" y="463"/>
                </a:lnTo>
                <a:lnTo>
                  <a:pt x="2811" y="463"/>
                </a:lnTo>
                <a:lnTo>
                  <a:pt x="2806" y="474"/>
                </a:lnTo>
                <a:lnTo>
                  <a:pt x="2795" y="485"/>
                </a:lnTo>
                <a:lnTo>
                  <a:pt x="2795" y="485"/>
                </a:lnTo>
                <a:lnTo>
                  <a:pt x="2762" y="502"/>
                </a:lnTo>
                <a:lnTo>
                  <a:pt x="2762" y="502"/>
                </a:lnTo>
                <a:lnTo>
                  <a:pt x="2745" y="513"/>
                </a:lnTo>
                <a:lnTo>
                  <a:pt x="2740" y="524"/>
                </a:lnTo>
                <a:lnTo>
                  <a:pt x="2734" y="529"/>
                </a:lnTo>
                <a:lnTo>
                  <a:pt x="2734" y="529"/>
                </a:lnTo>
                <a:lnTo>
                  <a:pt x="2729" y="557"/>
                </a:lnTo>
                <a:lnTo>
                  <a:pt x="2734" y="573"/>
                </a:lnTo>
                <a:lnTo>
                  <a:pt x="2734" y="573"/>
                </a:lnTo>
                <a:lnTo>
                  <a:pt x="2707" y="573"/>
                </a:lnTo>
                <a:lnTo>
                  <a:pt x="2690" y="579"/>
                </a:lnTo>
                <a:lnTo>
                  <a:pt x="2673" y="584"/>
                </a:lnTo>
                <a:lnTo>
                  <a:pt x="2673" y="584"/>
                </a:lnTo>
                <a:lnTo>
                  <a:pt x="2668" y="595"/>
                </a:lnTo>
                <a:lnTo>
                  <a:pt x="2668" y="595"/>
                </a:lnTo>
                <a:lnTo>
                  <a:pt x="2673" y="617"/>
                </a:lnTo>
                <a:lnTo>
                  <a:pt x="2673" y="617"/>
                </a:lnTo>
                <a:lnTo>
                  <a:pt x="2679" y="628"/>
                </a:lnTo>
                <a:lnTo>
                  <a:pt x="2690" y="639"/>
                </a:lnTo>
                <a:lnTo>
                  <a:pt x="2690" y="639"/>
                </a:lnTo>
                <a:lnTo>
                  <a:pt x="2695" y="656"/>
                </a:lnTo>
                <a:lnTo>
                  <a:pt x="2695" y="689"/>
                </a:lnTo>
                <a:lnTo>
                  <a:pt x="2690" y="689"/>
                </a:lnTo>
                <a:lnTo>
                  <a:pt x="2684" y="672"/>
                </a:lnTo>
                <a:lnTo>
                  <a:pt x="2684" y="672"/>
                </a:lnTo>
                <a:lnTo>
                  <a:pt x="2690" y="661"/>
                </a:lnTo>
                <a:lnTo>
                  <a:pt x="2684" y="650"/>
                </a:lnTo>
                <a:lnTo>
                  <a:pt x="2684" y="650"/>
                </a:lnTo>
                <a:lnTo>
                  <a:pt x="2673" y="634"/>
                </a:lnTo>
                <a:lnTo>
                  <a:pt x="2673" y="634"/>
                </a:lnTo>
                <a:lnTo>
                  <a:pt x="2662" y="628"/>
                </a:lnTo>
                <a:lnTo>
                  <a:pt x="2651" y="617"/>
                </a:lnTo>
                <a:lnTo>
                  <a:pt x="2651" y="617"/>
                </a:lnTo>
                <a:lnTo>
                  <a:pt x="2646" y="612"/>
                </a:lnTo>
                <a:lnTo>
                  <a:pt x="2629" y="623"/>
                </a:lnTo>
                <a:lnTo>
                  <a:pt x="2624" y="634"/>
                </a:lnTo>
                <a:lnTo>
                  <a:pt x="2613" y="606"/>
                </a:lnTo>
                <a:lnTo>
                  <a:pt x="2607" y="606"/>
                </a:lnTo>
                <a:lnTo>
                  <a:pt x="2607" y="606"/>
                </a:lnTo>
                <a:lnTo>
                  <a:pt x="2607" y="612"/>
                </a:lnTo>
                <a:lnTo>
                  <a:pt x="2607" y="628"/>
                </a:lnTo>
                <a:lnTo>
                  <a:pt x="2607" y="628"/>
                </a:lnTo>
                <a:lnTo>
                  <a:pt x="2596" y="634"/>
                </a:lnTo>
                <a:lnTo>
                  <a:pt x="2596" y="645"/>
                </a:lnTo>
                <a:lnTo>
                  <a:pt x="2596" y="645"/>
                </a:lnTo>
                <a:lnTo>
                  <a:pt x="2591" y="656"/>
                </a:lnTo>
                <a:lnTo>
                  <a:pt x="2596" y="672"/>
                </a:lnTo>
                <a:lnTo>
                  <a:pt x="2596" y="672"/>
                </a:lnTo>
                <a:lnTo>
                  <a:pt x="2596" y="700"/>
                </a:lnTo>
                <a:lnTo>
                  <a:pt x="2596" y="716"/>
                </a:lnTo>
                <a:lnTo>
                  <a:pt x="2596" y="716"/>
                </a:lnTo>
                <a:lnTo>
                  <a:pt x="2596" y="722"/>
                </a:lnTo>
                <a:lnTo>
                  <a:pt x="2607" y="722"/>
                </a:lnTo>
                <a:lnTo>
                  <a:pt x="2607" y="722"/>
                </a:lnTo>
                <a:lnTo>
                  <a:pt x="2613" y="722"/>
                </a:lnTo>
                <a:lnTo>
                  <a:pt x="2618" y="727"/>
                </a:lnTo>
                <a:lnTo>
                  <a:pt x="2618" y="727"/>
                </a:lnTo>
                <a:lnTo>
                  <a:pt x="2629" y="738"/>
                </a:lnTo>
                <a:lnTo>
                  <a:pt x="2629" y="738"/>
                </a:lnTo>
                <a:lnTo>
                  <a:pt x="2624" y="733"/>
                </a:lnTo>
                <a:lnTo>
                  <a:pt x="2613" y="733"/>
                </a:lnTo>
                <a:lnTo>
                  <a:pt x="2607" y="733"/>
                </a:lnTo>
                <a:lnTo>
                  <a:pt x="2607" y="733"/>
                </a:lnTo>
                <a:lnTo>
                  <a:pt x="2602" y="744"/>
                </a:lnTo>
                <a:lnTo>
                  <a:pt x="2602" y="750"/>
                </a:lnTo>
                <a:lnTo>
                  <a:pt x="2602" y="750"/>
                </a:lnTo>
                <a:lnTo>
                  <a:pt x="2602" y="761"/>
                </a:lnTo>
                <a:lnTo>
                  <a:pt x="2596" y="783"/>
                </a:lnTo>
                <a:lnTo>
                  <a:pt x="2596" y="783"/>
                </a:lnTo>
                <a:lnTo>
                  <a:pt x="2585" y="794"/>
                </a:lnTo>
                <a:lnTo>
                  <a:pt x="2580" y="805"/>
                </a:lnTo>
                <a:lnTo>
                  <a:pt x="2574" y="805"/>
                </a:lnTo>
                <a:lnTo>
                  <a:pt x="2574" y="805"/>
                </a:lnTo>
                <a:lnTo>
                  <a:pt x="2558" y="799"/>
                </a:lnTo>
                <a:lnTo>
                  <a:pt x="2547" y="794"/>
                </a:lnTo>
                <a:lnTo>
                  <a:pt x="2547" y="794"/>
                </a:lnTo>
                <a:lnTo>
                  <a:pt x="2569" y="788"/>
                </a:lnTo>
                <a:lnTo>
                  <a:pt x="2569" y="788"/>
                </a:lnTo>
                <a:lnTo>
                  <a:pt x="2580" y="783"/>
                </a:lnTo>
                <a:lnTo>
                  <a:pt x="2585" y="766"/>
                </a:lnTo>
                <a:lnTo>
                  <a:pt x="2585" y="766"/>
                </a:lnTo>
                <a:lnTo>
                  <a:pt x="2591" y="755"/>
                </a:lnTo>
                <a:lnTo>
                  <a:pt x="2585" y="738"/>
                </a:lnTo>
                <a:lnTo>
                  <a:pt x="2585" y="738"/>
                </a:lnTo>
                <a:lnTo>
                  <a:pt x="2585" y="711"/>
                </a:lnTo>
                <a:lnTo>
                  <a:pt x="2585" y="678"/>
                </a:lnTo>
                <a:lnTo>
                  <a:pt x="2585" y="678"/>
                </a:lnTo>
                <a:lnTo>
                  <a:pt x="2585" y="667"/>
                </a:lnTo>
                <a:lnTo>
                  <a:pt x="2580" y="656"/>
                </a:lnTo>
                <a:lnTo>
                  <a:pt x="2580" y="656"/>
                </a:lnTo>
                <a:lnTo>
                  <a:pt x="2580" y="650"/>
                </a:lnTo>
                <a:lnTo>
                  <a:pt x="2585" y="634"/>
                </a:lnTo>
                <a:lnTo>
                  <a:pt x="2591" y="623"/>
                </a:lnTo>
                <a:lnTo>
                  <a:pt x="2591" y="617"/>
                </a:lnTo>
                <a:lnTo>
                  <a:pt x="2591" y="617"/>
                </a:lnTo>
                <a:lnTo>
                  <a:pt x="2580" y="601"/>
                </a:lnTo>
                <a:lnTo>
                  <a:pt x="2574" y="595"/>
                </a:lnTo>
                <a:lnTo>
                  <a:pt x="2574" y="595"/>
                </a:lnTo>
                <a:lnTo>
                  <a:pt x="2574" y="590"/>
                </a:lnTo>
                <a:lnTo>
                  <a:pt x="2569" y="584"/>
                </a:lnTo>
                <a:lnTo>
                  <a:pt x="2569" y="584"/>
                </a:lnTo>
                <a:lnTo>
                  <a:pt x="2563" y="584"/>
                </a:lnTo>
                <a:lnTo>
                  <a:pt x="2558" y="590"/>
                </a:lnTo>
                <a:lnTo>
                  <a:pt x="2552" y="601"/>
                </a:lnTo>
                <a:lnTo>
                  <a:pt x="2552" y="601"/>
                </a:lnTo>
                <a:lnTo>
                  <a:pt x="2552" y="606"/>
                </a:lnTo>
                <a:lnTo>
                  <a:pt x="2547" y="612"/>
                </a:lnTo>
                <a:lnTo>
                  <a:pt x="2547" y="612"/>
                </a:lnTo>
                <a:lnTo>
                  <a:pt x="2541" y="623"/>
                </a:lnTo>
                <a:lnTo>
                  <a:pt x="2541" y="634"/>
                </a:lnTo>
                <a:lnTo>
                  <a:pt x="2541" y="634"/>
                </a:lnTo>
                <a:lnTo>
                  <a:pt x="2536" y="650"/>
                </a:lnTo>
                <a:lnTo>
                  <a:pt x="2525" y="661"/>
                </a:lnTo>
                <a:lnTo>
                  <a:pt x="2525" y="661"/>
                </a:lnTo>
                <a:lnTo>
                  <a:pt x="2525" y="667"/>
                </a:lnTo>
                <a:lnTo>
                  <a:pt x="2519" y="678"/>
                </a:lnTo>
                <a:lnTo>
                  <a:pt x="2519" y="678"/>
                </a:lnTo>
                <a:lnTo>
                  <a:pt x="2519" y="689"/>
                </a:lnTo>
                <a:lnTo>
                  <a:pt x="2525" y="705"/>
                </a:lnTo>
                <a:lnTo>
                  <a:pt x="2525" y="705"/>
                </a:lnTo>
                <a:lnTo>
                  <a:pt x="2530" y="722"/>
                </a:lnTo>
                <a:lnTo>
                  <a:pt x="2530" y="722"/>
                </a:lnTo>
                <a:lnTo>
                  <a:pt x="2536" y="738"/>
                </a:lnTo>
                <a:lnTo>
                  <a:pt x="2536" y="738"/>
                </a:lnTo>
                <a:lnTo>
                  <a:pt x="2536" y="744"/>
                </a:lnTo>
                <a:lnTo>
                  <a:pt x="2530" y="744"/>
                </a:lnTo>
                <a:lnTo>
                  <a:pt x="2519" y="744"/>
                </a:lnTo>
                <a:lnTo>
                  <a:pt x="2519" y="744"/>
                </a:lnTo>
                <a:lnTo>
                  <a:pt x="2497" y="727"/>
                </a:lnTo>
                <a:lnTo>
                  <a:pt x="2497" y="727"/>
                </a:lnTo>
                <a:lnTo>
                  <a:pt x="2486" y="716"/>
                </a:lnTo>
                <a:lnTo>
                  <a:pt x="2475" y="711"/>
                </a:lnTo>
                <a:lnTo>
                  <a:pt x="2475" y="711"/>
                </a:lnTo>
                <a:lnTo>
                  <a:pt x="2453" y="700"/>
                </a:lnTo>
                <a:lnTo>
                  <a:pt x="2436" y="689"/>
                </a:lnTo>
                <a:lnTo>
                  <a:pt x="2431" y="694"/>
                </a:lnTo>
                <a:lnTo>
                  <a:pt x="2431" y="694"/>
                </a:lnTo>
                <a:lnTo>
                  <a:pt x="2431" y="700"/>
                </a:lnTo>
                <a:lnTo>
                  <a:pt x="2436" y="705"/>
                </a:lnTo>
                <a:lnTo>
                  <a:pt x="2436" y="705"/>
                </a:lnTo>
                <a:lnTo>
                  <a:pt x="2442" y="711"/>
                </a:lnTo>
                <a:lnTo>
                  <a:pt x="2447" y="716"/>
                </a:lnTo>
                <a:lnTo>
                  <a:pt x="2447" y="716"/>
                </a:lnTo>
                <a:lnTo>
                  <a:pt x="2447" y="738"/>
                </a:lnTo>
                <a:lnTo>
                  <a:pt x="2447" y="738"/>
                </a:lnTo>
                <a:lnTo>
                  <a:pt x="2436" y="733"/>
                </a:lnTo>
                <a:lnTo>
                  <a:pt x="2431" y="727"/>
                </a:lnTo>
                <a:lnTo>
                  <a:pt x="2431" y="727"/>
                </a:lnTo>
                <a:lnTo>
                  <a:pt x="2431" y="727"/>
                </a:lnTo>
                <a:lnTo>
                  <a:pt x="2420" y="733"/>
                </a:lnTo>
                <a:lnTo>
                  <a:pt x="2414" y="733"/>
                </a:lnTo>
                <a:lnTo>
                  <a:pt x="2403" y="727"/>
                </a:lnTo>
                <a:lnTo>
                  <a:pt x="2398" y="738"/>
                </a:lnTo>
                <a:lnTo>
                  <a:pt x="2387" y="750"/>
                </a:lnTo>
                <a:lnTo>
                  <a:pt x="2376" y="733"/>
                </a:lnTo>
                <a:lnTo>
                  <a:pt x="2376" y="733"/>
                </a:lnTo>
                <a:lnTo>
                  <a:pt x="2359" y="738"/>
                </a:lnTo>
                <a:lnTo>
                  <a:pt x="2343" y="750"/>
                </a:lnTo>
                <a:lnTo>
                  <a:pt x="2343" y="750"/>
                </a:lnTo>
                <a:lnTo>
                  <a:pt x="2337" y="755"/>
                </a:lnTo>
                <a:lnTo>
                  <a:pt x="2326" y="761"/>
                </a:lnTo>
                <a:lnTo>
                  <a:pt x="2321" y="766"/>
                </a:lnTo>
                <a:lnTo>
                  <a:pt x="2315" y="772"/>
                </a:lnTo>
                <a:lnTo>
                  <a:pt x="2315" y="772"/>
                </a:lnTo>
                <a:lnTo>
                  <a:pt x="2310" y="783"/>
                </a:lnTo>
                <a:lnTo>
                  <a:pt x="2304" y="788"/>
                </a:lnTo>
                <a:lnTo>
                  <a:pt x="2293" y="772"/>
                </a:lnTo>
                <a:lnTo>
                  <a:pt x="2304" y="755"/>
                </a:lnTo>
                <a:lnTo>
                  <a:pt x="2304" y="755"/>
                </a:lnTo>
                <a:lnTo>
                  <a:pt x="2299" y="750"/>
                </a:lnTo>
                <a:lnTo>
                  <a:pt x="2293" y="744"/>
                </a:lnTo>
                <a:lnTo>
                  <a:pt x="2293" y="744"/>
                </a:lnTo>
                <a:lnTo>
                  <a:pt x="2282" y="744"/>
                </a:lnTo>
                <a:lnTo>
                  <a:pt x="2282" y="744"/>
                </a:lnTo>
                <a:lnTo>
                  <a:pt x="2277" y="755"/>
                </a:lnTo>
                <a:lnTo>
                  <a:pt x="2277" y="755"/>
                </a:lnTo>
                <a:lnTo>
                  <a:pt x="2277" y="777"/>
                </a:lnTo>
                <a:lnTo>
                  <a:pt x="2282" y="794"/>
                </a:lnTo>
                <a:lnTo>
                  <a:pt x="2282" y="794"/>
                </a:lnTo>
                <a:lnTo>
                  <a:pt x="2271" y="799"/>
                </a:lnTo>
                <a:lnTo>
                  <a:pt x="2266" y="799"/>
                </a:lnTo>
                <a:lnTo>
                  <a:pt x="2255" y="805"/>
                </a:lnTo>
                <a:lnTo>
                  <a:pt x="2255" y="805"/>
                </a:lnTo>
                <a:lnTo>
                  <a:pt x="2243" y="832"/>
                </a:lnTo>
                <a:lnTo>
                  <a:pt x="2243" y="832"/>
                </a:lnTo>
                <a:lnTo>
                  <a:pt x="2238" y="849"/>
                </a:lnTo>
                <a:lnTo>
                  <a:pt x="2216" y="843"/>
                </a:lnTo>
                <a:lnTo>
                  <a:pt x="2205" y="838"/>
                </a:lnTo>
                <a:lnTo>
                  <a:pt x="2205" y="838"/>
                </a:lnTo>
                <a:lnTo>
                  <a:pt x="2199" y="838"/>
                </a:lnTo>
                <a:lnTo>
                  <a:pt x="2199" y="838"/>
                </a:lnTo>
                <a:lnTo>
                  <a:pt x="2199" y="843"/>
                </a:lnTo>
                <a:lnTo>
                  <a:pt x="2199" y="843"/>
                </a:lnTo>
                <a:lnTo>
                  <a:pt x="2199" y="854"/>
                </a:lnTo>
                <a:lnTo>
                  <a:pt x="2194" y="860"/>
                </a:lnTo>
                <a:lnTo>
                  <a:pt x="2194" y="860"/>
                </a:lnTo>
                <a:lnTo>
                  <a:pt x="2188" y="860"/>
                </a:lnTo>
                <a:lnTo>
                  <a:pt x="2183" y="854"/>
                </a:lnTo>
                <a:lnTo>
                  <a:pt x="2183" y="849"/>
                </a:lnTo>
                <a:lnTo>
                  <a:pt x="2183" y="849"/>
                </a:lnTo>
                <a:lnTo>
                  <a:pt x="2183" y="832"/>
                </a:lnTo>
                <a:lnTo>
                  <a:pt x="2183" y="827"/>
                </a:lnTo>
                <a:lnTo>
                  <a:pt x="2183" y="816"/>
                </a:lnTo>
                <a:lnTo>
                  <a:pt x="2183" y="816"/>
                </a:lnTo>
                <a:lnTo>
                  <a:pt x="2161" y="788"/>
                </a:lnTo>
                <a:lnTo>
                  <a:pt x="2161" y="788"/>
                </a:lnTo>
                <a:lnTo>
                  <a:pt x="2188" y="799"/>
                </a:lnTo>
                <a:lnTo>
                  <a:pt x="2221" y="810"/>
                </a:lnTo>
                <a:lnTo>
                  <a:pt x="2221" y="810"/>
                </a:lnTo>
                <a:lnTo>
                  <a:pt x="2238" y="799"/>
                </a:lnTo>
                <a:lnTo>
                  <a:pt x="2255" y="788"/>
                </a:lnTo>
                <a:lnTo>
                  <a:pt x="2255" y="788"/>
                </a:lnTo>
                <a:lnTo>
                  <a:pt x="2243" y="772"/>
                </a:lnTo>
                <a:lnTo>
                  <a:pt x="2232" y="755"/>
                </a:lnTo>
                <a:lnTo>
                  <a:pt x="2232" y="755"/>
                </a:lnTo>
                <a:lnTo>
                  <a:pt x="2194" y="727"/>
                </a:lnTo>
                <a:lnTo>
                  <a:pt x="2194" y="727"/>
                </a:lnTo>
                <a:lnTo>
                  <a:pt x="2183" y="716"/>
                </a:lnTo>
                <a:lnTo>
                  <a:pt x="2172" y="711"/>
                </a:lnTo>
                <a:lnTo>
                  <a:pt x="2172" y="711"/>
                </a:lnTo>
                <a:lnTo>
                  <a:pt x="2144" y="711"/>
                </a:lnTo>
                <a:lnTo>
                  <a:pt x="2144" y="711"/>
                </a:lnTo>
                <a:lnTo>
                  <a:pt x="2139" y="689"/>
                </a:lnTo>
                <a:lnTo>
                  <a:pt x="2139" y="689"/>
                </a:lnTo>
                <a:lnTo>
                  <a:pt x="2128" y="678"/>
                </a:lnTo>
                <a:lnTo>
                  <a:pt x="2122" y="672"/>
                </a:lnTo>
                <a:lnTo>
                  <a:pt x="2122" y="672"/>
                </a:lnTo>
                <a:lnTo>
                  <a:pt x="2084" y="667"/>
                </a:lnTo>
                <a:lnTo>
                  <a:pt x="2084" y="667"/>
                </a:lnTo>
                <a:lnTo>
                  <a:pt x="2067" y="672"/>
                </a:lnTo>
                <a:lnTo>
                  <a:pt x="2056" y="678"/>
                </a:lnTo>
                <a:lnTo>
                  <a:pt x="2056" y="678"/>
                </a:lnTo>
                <a:lnTo>
                  <a:pt x="2045" y="689"/>
                </a:lnTo>
                <a:lnTo>
                  <a:pt x="2029" y="689"/>
                </a:lnTo>
                <a:lnTo>
                  <a:pt x="2029" y="689"/>
                </a:lnTo>
                <a:lnTo>
                  <a:pt x="2006" y="700"/>
                </a:lnTo>
                <a:lnTo>
                  <a:pt x="1995" y="711"/>
                </a:lnTo>
                <a:lnTo>
                  <a:pt x="1995" y="711"/>
                </a:lnTo>
                <a:lnTo>
                  <a:pt x="1979" y="716"/>
                </a:lnTo>
                <a:lnTo>
                  <a:pt x="1973" y="722"/>
                </a:lnTo>
                <a:lnTo>
                  <a:pt x="1968" y="733"/>
                </a:lnTo>
                <a:lnTo>
                  <a:pt x="1968" y="733"/>
                </a:lnTo>
                <a:lnTo>
                  <a:pt x="1957" y="750"/>
                </a:lnTo>
                <a:lnTo>
                  <a:pt x="1951" y="755"/>
                </a:lnTo>
                <a:lnTo>
                  <a:pt x="1962" y="766"/>
                </a:lnTo>
                <a:lnTo>
                  <a:pt x="1968" y="772"/>
                </a:lnTo>
                <a:lnTo>
                  <a:pt x="1968" y="772"/>
                </a:lnTo>
                <a:lnTo>
                  <a:pt x="1962" y="788"/>
                </a:lnTo>
                <a:lnTo>
                  <a:pt x="1957" y="805"/>
                </a:lnTo>
                <a:lnTo>
                  <a:pt x="1951" y="816"/>
                </a:lnTo>
                <a:lnTo>
                  <a:pt x="1951" y="816"/>
                </a:lnTo>
                <a:lnTo>
                  <a:pt x="1940" y="832"/>
                </a:lnTo>
                <a:lnTo>
                  <a:pt x="1929" y="843"/>
                </a:lnTo>
                <a:lnTo>
                  <a:pt x="1929" y="843"/>
                </a:lnTo>
                <a:lnTo>
                  <a:pt x="1929" y="854"/>
                </a:lnTo>
                <a:lnTo>
                  <a:pt x="1918" y="860"/>
                </a:lnTo>
                <a:lnTo>
                  <a:pt x="1918" y="860"/>
                </a:lnTo>
                <a:lnTo>
                  <a:pt x="1902" y="865"/>
                </a:lnTo>
                <a:lnTo>
                  <a:pt x="1885" y="887"/>
                </a:lnTo>
                <a:lnTo>
                  <a:pt x="1885" y="887"/>
                </a:lnTo>
                <a:lnTo>
                  <a:pt x="1880" y="893"/>
                </a:lnTo>
                <a:lnTo>
                  <a:pt x="1869" y="904"/>
                </a:lnTo>
                <a:lnTo>
                  <a:pt x="1869" y="904"/>
                </a:lnTo>
                <a:lnTo>
                  <a:pt x="1869" y="937"/>
                </a:lnTo>
                <a:lnTo>
                  <a:pt x="1869" y="975"/>
                </a:lnTo>
                <a:lnTo>
                  <a:pt x="1869" y="975"/>
                </a:lnTo>
                <a:lnTo>
                  <a:pt x="1874" y="992"/>
                </a:lnTo>
                <a:lnTo>
                  <a:pt x="1885" y="998"/>
                </a:lnTo>
                <a:lnTo>
                  <a:pt x="1885" y="998"/>
                </a:lnTo>
                <a:lnTo>
                  <a:pt x="1896" y="998"/>
                </a:lnTo>
                <a:lnTo>
                  <a:pt x="1907" y="986"/>
                </a:lnTo>
                <a:lnTo>
                  <a:pt x="1907" y="986"/>
                </a:lnTo>
                <a:lnTo>
                  <a:pt x="1924" y="975"/>
                </a:lnTo>
                <a:lnTo>
                  <a:pt x="1929" y="981"/>
                </a:lnTo>
                <a:lnTo>
                  <a:pt x="1940" y="998"/>
                </a:lnTo>
                <a:lnTo>
                  <a:pt x="1940" y="998"/>
                </a:lnTo>
                <a:lnTo>
                  <a:pt x="1946" y="1025"/>
                </a:lnTo>
                <a:lnTo>
                  <a:pt x="1946" y="1025"/>
                </a:lnTo>
                <a:lnTo>
                  <a:pt x="1951" y="1042"/>
                </a:lnTo>
                <a:lnTo>
                  <a:pt x="1962" y="1047"/>
                </a:lnTo>
                <a:lnTo>
                  <a:pt x="1968" y="1047"/>
                </a:lnTo>
                <a:lnTo>
                  <a:pt x="1968" y="1047"/>
                </a:lnTo>
                <a:lnTo>
                  <a:pt x="1973" y="1042"/>
                </a:lnTo>
                <a:lnTo>
                  <a:pt x="1973" y="1042"/>
                </a:lnTo>
                <a:lnTo>
                  <a:pt x="1990" y="1025"/>
                </a:lnTo>
                <a:lnTo>
                  <a:pt x="1990" y="1025"/>
                </a:lnTo>
                <a:lnTo>
                  <a:pt x="1990" y="1025"/>
                </a:lnTo>
                <a:lnTo>
                  <a:pt x="1995" y="1014"/>
                </a:lnTo>
                <a:lnTo>
                  <a:pt x="1995" y="1014"/>
                </a:lnTo>
                <a:lnTo>
                  <a:pt x="1995" y="998"/>
                </a:lnTo>
                <a:lnTo>
                  <a:pt x="1995" y="986"/>
                </a:lnTo>
                <a:lnTo>
                  <a:pt x="1995" y="986"/>
                </a:lnTo>
                <a:lnTo>
                  <a:pt x="2001" y="981"/>
                </a:lnTo>
                <a:lnTo>
                  <a:pt x="2001" y="981"/>
                </a:lnTo>
                <a:lnTo>
                  <a:pt x="2012" y="975"/>
                </a:lnTo>
                <a:lnTo>
                  <a:pt x="2012" y="964"/>
                </a:lnTo>
                <a:lnTo>
                  <a:pt x="2012" y="964"/>
                </a:lnTo>
                <a:lnTo>
                  <a:pt x="2012" y="953"/>
                </a:lnTo>
                <a:lnTo>
                  <a:pt x="2006" y="942"/>
                </a:lnTo>
                <a:lnTo>
                  <a:pt x="2006" y="942"/>
                </a:lnTo>
                <a:lnTo>
                  <a:pt x="2001" y="937"/>
                </a:lnTo>
                <a:lnTo>
                  <a:pt x="2001" y="931"/>
                </a:lnTo>
                <a:lnTo>
                  <a:pt x="2001" y="920"/>
                </a:lnTo>
                <a:lnTo>
                  <a:pt x="2001" y="920"/>
                </a:lnTo>
                <a:lnTo>
                  <a:pt x="2006" y="904"/>
                </a:lnTo>
                <a:lnTo>
                  <a:pt x="2023" y="876"/>
                </a:lnTo>
                <a:lnTo>
                  <a:pt x="2023" y="876"/>
                </a:lnTo>
                <a:lnTo>
                  <a:pt x="2045" y="849"/>
                </a:lnTo>
                <a:lnTo>
                  <a:pt x="2045" y="838"/>
                </a:lnTo>
                <a:lnTo>
                  <a:pt x="2056" y="821"/>
                </a:lnTo>
                <a:lnTo>
                  <a:pt x="2056" y="821"/>
                </a:lnTo>
                <a:lnTo>
                  <a:pt x="2062" y="821"/>
                </a:lnTo>
                <a:lnTo>
                  <a:pt x="2073" y="827"/>
                </a:lnTo>
                <a:lnTo>
                  <a:pt x="2073" y="827"/>
                </a:lnTo>
                <a:lnTo>
                  <a:pt x="2073" y="832"/>
                </a:lnTo>
                <a:lnTo>
                  <a:pt x="2073" y="843"/>
                </a:lnTo>
                <a:lnTo>
                  <a:pt x="2067" y="854"/>
                </a:lnTo>
                <a:lnTo>
                  <a:pt x="2067" y="854"/>
                </a:lnTo>
                <a:lnTo>
                  <a:pt x="2051" y="871"/>
                </a:lnTo>
                <a:lnTo>
                  <a:pt x="2051" y="871"/>
                </a:lnTo>
                <a:lnTo>
                  <a:pt x="2045" y="887"/>
                </a:lnTo>
                <a:lnTo>
                  <a:pt x="2040" y="909"/>
                </a:lnTo>
                <a:lnTo>
                  <a:pt x="2040" y="909"/>
                </a:lnTo>
                <a:lnTo>
                  <a:pt x="2040" y="920"/>
                </a:lnTo>
                <a:lnTo>
                  <a:pt x="2040" y="920"/>
                </a:lnTo>
                <a:lnTo>
                  <a:pt x="2040" y="937"/>
                </a:lnTo>
                <a:lnTo>
                  <a:pt x="2045" y="948"/>
                </a:lnTo>
                <a:lnTo>
                  <a:pt x="2045" y="948"/>
                </a:lnTo>
                <a:lnTo>
                  <a:pt x="2056" y="953"/>
                </a:lnTo>
                <a:lnTo>
                  <a:pt x="2073" y="959"/>
                </a:lnTo>
                <a:lnTo>
                  <a:pt x="2089" y="948"/>
                </a:lnTo>
                <a:lnTo>
                  <a:pt x="2111" y="948"/>
                </a:lnTo>
                <a:lnTo>
                  <a:pt x="2122" y="953"/>
                </a:lnTo>
                <a:lnTo>
                  <a:pt x="2106" y="964"/>
                </a:lnTo>
                <a:lnTo>
                  <a:pt x="2084" y="964"/>
                </a:lnTo>
                <a:lnTo>
                  <a:pt x="2084" y="964"/>
                </a:lnTo>
                <a:lnTo>
                  <a:pt x="2067" y="970"/>
                </a:lnTo>
                <a:lnTo>
                  <a:pt x="2067" y="970"/>
                </a:lnTo>
                <a:lnTo>
                  <a:pt x="2056" y="975"/>
                </a:lnTo>
                <a:lnTo>
                  <a:pt x="2056" y="975"/>
                </a:lnTo>
                <a:lnTo>
                  <a:pt x="2056" y="981"/>
                </a:lnTo>
                <a:lnTo>
                  <a:pt x="2056" y="986"/>
                </a:lnTo>
                <a:lnTo>
                  <a:pt x="2056" y="986"/>
                </a:lnTo>
                <a:lnTo>
                  <a:pt x="2067" y="1003"/>
                </a:lnTo>
                <a:lnTo>
                  <a:pt x="2051" y="1009"/>
                </a:lnTo>
                <a:lnTo>
                  <a:pt x="2045" y="1020"/>
                </a:lnTo>
                <a:lnTo>
                  <a:pt x="2040" y="1042"/>
                </a:lnTo>
                <a:lnTo>
                  <a:pt x="2029" y="1058"/>
                </a:lnTo>
                <a:lnTo>
                  <a:pt x="2023" y="1069"/>
                </a:lnTo>
                <a:lnTo>
                  <a:pt x="2023" y="1069"/>
                </a:lnTo>
                <a:lnTo>
                  <a:pt x="2023" y="1069"/>
                </a:lnTo>
                <a:lnTo>
                  <a:pt x="2012" y="1064"/>
                </a:lnTo>
                <a:lnTo>
                  <a:pt x="2012" y="1064"/>
                </a:lnTo>
                <a:lnTo>
                  <a:pt x="2001" y="1064"/>
                </a:lnTo>
                <a:lnTo>
                  <a:pt x="2001" y="1064"/>
                </a:lnTo>
                <a:lnTo>
                  <a:pt x="2001" y="1064"/>
                </a:lnTo>
                <a:lnTo>
                  <a:pt x="1990" y="1069"/>
                </a:lnTo>
                <a:lnTo>
                  <a:pt x="1973" y="1075"/>
                </a:lnTo>
                <a:lnTo>
                  <a:pt x="1973" y="1075"/>
                </a:lnTo>
                <a:lnTo>
                  <a:pt x="1962" y="1075"/>
                </a:lnTo>
                <a:lnTo>
                  <a:pt x="1957" y="1075"/>
                </a:lnTo>
                <a:lnTo>
                  <a:pt x="1957" y="1075"/>
                </a:lnTo>
                <a:lnTo>
                  <a:pt x="1946" y="1069"/>
                </a:lnTo>
                <a:lnTo>
                  <a:pt x="1940" y="1064"/>
                </a:lnTo>
                <a:lnTo>
                  <a:pt x="1935" y="1058"/>
                </a:lnTo>
                <a:lnTo>
                  <a:pt x="1935" y="1058"/>
                </a:lnTo>
                <a:lnTo>
                  <a:pt x="1935" y="1036"/>
                </a:lnTo>
                <a:lnTo>
                  <a:pt x="1935" y="1020"/>
                </a:lnTo>
                <a:lnTo>
                  <a:pt x="1935" y="1020"/>
                </a:lnTo>
                <a:lnTo>
                  <a:pt x="1929" y="1014"/>
                </a:lnTo>
                <a:lnTo>
                  <a:pt x="1924" y="1009"/>
                </a:lnTo>
                <a:lnTo>
                  <a:pt x="1924" y="1009"/>
                </a:lnTo>
                <a:lnTo>
                  <a:pt x="1918" y="1014"/>
                </a:lnTo>
                <a:lnTo>
                  <a:pt x="1913" y="1020"/>
                </a:lnTo>
                <a:lnTo>
                  <a:pt x="1896" y="1036"/>
                </a:lnTo>
                <a:lnTo>
                  <a:pt x="1907" y="1053"/>
                </a:lnTo>
                <a:lnTo>
                  <a:pt x="1907" y="1064"/>
                </a:lnTo>
                <a:lnTo>
                  <a:pt x="1902" y="1069"/>
                </a:lnTo>
                <a:lnTo>
                  <a:pt x="1902" y="1069"/>
                </a:lnTo>
                <a:lnTo>
                  <a:pt x="1902" y="1075"/>
                </a:lnTo>
                <a:lnTo>
                  <a:pt x="1891" y="1080"/>
                </a:lnTo>
                <a:lnTo>
                  <a:pt x="1891" y="1080"/>
                </a:lnTo>
                <a:lnTo>
                  <a:pt x="1869" y="1080"/>
                </a:lnTo>
                <a:lnTo>
                  <a:pt x="1863" y="1102"/>
                </a:lnTo>
                <a:lnTo>
                  <a:pt x="1852" y="1113"/>
                </a:lnTo>
                <a:lnTo>
                  <a:pt x="1836" y="1124"/>
                </a:lnTo>
                <a:lnTo>
                  <a:pt x="1836" y="1124"/>
                </a:lnTo>
                <a:lnTo>
                  <a:pt x="1830" y="1135"/>
                </a:lnTo>
                <a:lnTo>
                  <a:pt x="1830" y="1135"/>
                </a:lnTo>
                <a:lnTo>
                  <a:pt x="1825" y="1141"/>
                </a:lnTo>
                <a:lnTo>
                  <a:pt x="1819" y="1146"/>
                </a:lnTo>
                <a:lnTo>
                  <a:pt x="1819" y="1146"/>
                </a:lnTo>
                <a:lnTo>
                  <a:pt x="1802" y="1152"/>
                </a:lnTo>
                <a:lnTo>
                  <a:pt x="1797" y="1146"/>
                </a:lnTo>
                <a:lnTo>
                  <a:pt x="1786" y="1157"/>
                </a:lnTo>
                <a:lnTo>
                  <a:pt x="1764" y="1168"/>
                </a:lnTo>
                <a:lnTo>
                  <a:pt x="1764" y="1168"/>
                </a:lnTo>
                <a:lnTo>
                  <a:pt x="1769" y="1174"/>
                </a:lnTo>
                <a:lnTo>
                  <a:pt x="1780" y="1185"/>
                </a:lnTo>
                <a:lnTo>
                  <a:pt x="1780" y="1185"/>
                </a:lnTo>
                <a:lnTo>
                  <a:pt x="1791" y="1196"/>
                </a:lnTo>
                <a:lnTo>
                  <a:pt x="1791" y="1196"/>
                </a:lnTo>
                <a:lnTo>
                  <a:pt x="1797" y="1201"/>
                </a:lnTo>
                <a:lnTo>
                  <a:pt x="1802" y="1212"/>
                </a:lnTo>
                <a:lnTo>
                  <a:pt x="1802" y="1212"/>
                </a:lnTo>
                <a:lnTo>
                  <a:pt x="1802" y="1229"/>
                </a:lnTo>
                <a:lnTo>
                  <a:pt x="1802" y="1240"/>
                </a:lnTo>
                <a:lnTo>
                  <a:pt x="1797" y="1240"/>
                </a:lnTo>
                <a:lnTo>
                  <a:pt x="1797" y="1240"/>
                </a:lnTo>
                <a:lnTo>
                  <a:pt x="1780" y="1246"/>
                </a:lnTo>
                <a:lnTo>
                  <a:pt x="1769" y="1246"/>
                </a:lnTo>
                <a:lnTo>
                  <a:pt x="1769" y="1246"/>
                </a:lnTo>
                <a:lnTo>
                  <a:pt x="1753" y="1246"/>
                </a:lnTo>
                <a:lnTo>
                  <a:pt x="1731" y="1246"/>
                </a:lnTo>
                <a:lnTo>
                  <a:pt x="1731" y="1246"/>
                </a:lnTo>
                <a:lnTo>
                  <a:pt x="1725" y="1251"/>
                </a:lnTo>
                <a:lnTo>
                  <a:pt x="1720" y="1257"/>
                </a:lnTo>
                <a:lnTo>
                  <a:pt x="1720" y="1257"/>
                </a:lnTo>
                <a:lnTo>
                  <a:pt x="1725" y="1279"/>
                </a:lnTo>
                <a:lnTo>
                  <a:pt x="1725" y="1279"/>
                </a:lnTo>
                <a:lnTo>
                  <a:pt x="1725" y="1284"/>
                </a:lnTo>
                <a:lnTo>
                  <a:pt x="1725" y="1295"/>
                </a:lnTo>
                <a:lnTo>
                  <a:pt x="1725" y="1295"/>
                </a:lnTo>
                <a:lnTo>
                  <a:pt x="1720" y="1312"/>
                </a:lnTo>
                <a:lnTo>
                  <a:pt x="1714" y="1323"/>
                </a:lnTo>
                <a:lnTo>
                  <a:pt x="1714" y="1323"/>
                </a:lnTo>
                <a:lnTo>
                  <a:pt x="1742" y="1334"/>
                </a:lnTo>
                <a:lnTo>
                  <a:pt x="1742" y="1334"/>
                </a:lnTo>
                <a:lnTo>
                  <a:pt x="1747" y="1334"/>
                </a:lnTo>
                <a:lnTo>
                  <a:pt x="1753" y="1339"/>
                </a:lnTo>
                <a:lnTo>
                  <a:pt x="1758" y="1345"/>
                </a:lnTo>
                <a:lnTo>
                  <a:pt x="1769" y="1339"/>
                </a:lnTo>
                <a:lnTo>
                  <a:pt x="1769" y="1339"/>
                </a:lnTo>
                <a:lnTo>
                  <a:pt x="1791" y="1339"/>
                </a:lnTo>
                <a:lnTo>
                  <a:pt x="1791" y="1339"/>
                </a:lnTo>
                <a:lnTo>
                  <a:pt x="1802" y="1328"/>
                </a:lnTo>
                <a:lnTo>
                  <a:pt x="1814" y="1317"/>
                </a:lnTo>
                <a:lnTo>
                  <a:pt x="1814" y="1301"/>
                </a:lnTo>
                <a:lnTo>
                  <a:pt x="1814" y="1301"/>
                </a:lnTo>
                <a:lnTo>
                  <a:pt x="1841" y="1273"/>
                </a:lnTo>
                <a:lnTo>
                  <a:pt x="1841" y="1273"/>
                </a:lnTo>
                <a:lnTo>
                  <a:pt x="1852" y="1262"/>
                </a:lnTo>
                <a:lnTo>
                  <a:pt x="1858" y="1240"/>
                </a:lnTo>
                <a:lnTo>
                  <a:pt x="1874" y="1251"/>
                </a:lnTo>
                <a:lnTo>
                  <a:pt x="1902" y="1240"/>
                </a:lnTo>
                <a:lnTo>
                  <a:pt x="1918" y="1240"/>
                </a:lnTo>
                <a:lnTo>
                  <a:pt x="1918" y="1240"/>
                </a:lnTo>
                <a:lnTo>
                  <a:pt x="1951" y="1273"/>
                </a:lnTo>
                <a:lnTo>
                  <a:pt x="1951" y="1273"/>
                </a:lnTo>
                <a:lnTo>
                  <a:pt x="1968" y="1284"/>
                </a:lnTo>
                <a:lnTo>
                  <a:pt x="1968" y="1284"/>
                </a:lnTo>
                <a:lnTo>
                  <a:pt x="1973" y="1284"/>
                </a:lnTo>
                <a:lnTo>
                  <a:pt x="1979" y="1290"/>
                </a:lnTo>
                <a:lnTo>
                  <a:pt x="1984" y="1301"/>
                </a:lnTo>
                <a:lnTo>
                  <a:pt x="1984" y="1301"/>
                </a:lnTo>
                <a:lnTo>
                  <a:pt x="1984" y="1306"/>
                </a:lnTo>
                <a:lnTo>
                  <a:pt x="1979" y="1317"/>
                </a:lnTo>
                <a:lnTo>
                  <a:pt x="1968" y="1317"/>
                </a:lnTo>
                <a:lnTo>
                  <a:pt x="1951" y="1323"/>
                </a:lnTo>
                <a:lnTo>
                  <a:pt x="1962" y="1334"/>
                </a:lnTo>
                <a:lnTo>
                  <a:pt x="1973" y="1339"/>
                </a:lnTo>
                <a:lnTo>
                  <a:pt x="1979" y="1323"/>
                </a:lnTo>
                <a:lnTo>
                  <a:pt x="1995" y="1312"/>
                </a:lnTo>
                <a:lnTo>
                  <a:pt x="1995" y="1312"/>
                </a:lnTo>
                <a:lnTo>
                  <a:pt x="1995" y="1301"/>
                </a:lnTo>
                <a:lnTo>
                  <a:pt x="1995" y="1301"/>
                </a:lnTo>
                <a:lnTo>
                  <a:pt x="2001" y="1295"/>
                </a:lnTo>
                <a:lnTo>
                  <a:pt x="2006" y="1295"/>
                </a:lnTo>
                <a:lnTo>
                  <a:pt x="2012" y="1295"/>
                </a:lnTo>
                <a:lnTo>
                  <a:pt x="2012" y="1284"/>
                </a:lnTo>
                <a:lnTo>
                  <a:pt x="1995" y="1279"/>
                </a:lnTo>
                <a:lnTo>
                  <a:pt x="1995" y="1279"/>
                </a:lnTo>
                <a:lnTo>
                  <a:pt x="1979" y="1262"/>
                </a:lnTo>
                <a:lnTo>
                  <a:pt x="1979" y="1262"/>
                </a:lnTo>
                <a:lnTo>
                  <a:pt x="1968" y="1251"/>
                </a:lnTo>
                <a:lnTo>
                  <a:pt x="1968" y="1251"/>
                </a:lnTo>
                <a:lnTo>
                  <a:pt x="1957" y="1240"/>
                </a:lnTo>
                <a:lnTo>
                  <a:pt x="1951" y="1240"/>
                </a:lnTo>
                <a:lnTo>
                  <a:pt x="1951" y="1229"/>
                </a:lnTo>
                <a:lnTo>
                  <a:pt x="1957" y="1223"/>
                </a:lnTo>
                <a:lnTo>
                  <a:pt x="1957" y="1223"/>
                </a:lnTo>
                <a:lnTo>
                  <a:pt x="1990" y="1251"/>
                </a:lnTo>
                <a:lnTo>
                  <a:pt x="1990" y="1251"/>
                </a:lnTo>
                <a:lnTo>
                  <a:pt x="2006" y="1262"/>
                </a:lnTo>
                <a:lnTo>
                  <a:pt x="2017" y="1262"/>
                </a:lnTo>
                <a:lnTo>
                  <a:pt x="2023" y="1284"/>
                </a:lnTo>
                <a:lnTo>
                  <a:pt x="2029" y="1312"/>
                </a:lnTo>
                <a:lnTo>
                  <a:pt x="2040" y="1334"/>
                </a:lnTo>
                <a:lnTo>
                  <a:pt x="2056" y="1345"/>
                </a:lnTo>
                <a:lnTo>
                  <a:pt x="2067" y="1356"/>
                </a:lnTo>
                <a:lnTo>
                  <a:pt x="2067" y="1356"/>
                </a:lnTo>
                <a:lnTo>
                  <a:pt x="2078" y="1361"/>
                </a:lnTo>
                <a:lnTo>
                  <a:pt x="2078" y="1361"/>
                </a:lnTo>
                <a:lnTo>
                  <a:pt x="2095" y="1361"/>
                </a:lnTo>
                <a:lnTo>
                  <a:pt x="2100" y="1350"/>
                </a:lnTo>
                <a:lnTo>
                  <a:pt x="2106" y="1345"/>
                </a:lnTo>
                <a:lnTo>
                  <a:pt x="2128" y="1345"/>
                </a:lnTo>
                <a:lnTo>
                  <a:pt x="2133" y="1350"/>
                </a:lnTo>
                <a:lnTo>
                  <a:pt x="2144" y="1339"/>
                </a:lnTo>
                <a:lnTo>
                  <a:pt x="2166" y="1345"/>
                </a:lnTo>
                <a:lnTo>
                  <a:pt x="2161" y="1356"/>
                </a:lnTo>
                <a:lnTo>
                  <a:pt x="2177" y="1361"/>
                </a:lnTo>
                <a:lnTo>
                  <a:pt x="2183" y="1356"/>
                </a:lnTo>
                <a:lnTo>
                  <a:pt x="2199" y="1350"/>
                </a:lnTo>
                <a:lnTo>
                  <a:pt x="2199" y="1350"/>
                </a:lnTo>
                <a:lnTo>
                  <a:pt x="2199" y="1361"/>
                </a:lnTo>
                <a:lnTo>
                  <a:pt x="2205" y="1372"/>
                </a:lnTo>
                <a:lnTo>
                  <a:pt x="2205" y="1372"/>
                </a:lnTo>
                <a:lnTo>
                  <a:pt x="2177" y="1405"/>
                </a:lnTo>
                <a:lnTo>
                  <a:pt x="2177" y="1405"/>
                </a:lnTo>
                <a:lnTo>
                  <a:pt x="2155" y="1405"/>
                </a:lnTo>
                <a:lnTo>
                  <a:pt x="2128" y="1405"/>
                </a:lnTo>
                <a:lnTo>
                  <a:pt x="2128" y="1405"/>
                </a:lnTo>
                <a:lnTo>
                  <a:pt x="2117" y="1405"/>
                </a:lnTo>
                <a:lnTo>
                  <a:pt x="2111" y="1405"/>
                </a:lnTo>
                <a:lnTo>
                  <a:pt x="2089" y="1400"/>
                </a:lnTo>
                <a:lnTo>
                  <a:pt x="2089" y="1400"/>
                </a:lnTo>
                <a:lnTo>
                  <a:pt x="2073" y="1389"/>
                </a:lnTo>
                <a:lnTo>
                  <a:pt x="2062" y="1383"/>
                </a:lnTo>
                <a:lnTo>
                  <a:pt x="2062" y="1383"/>
                </a:lnTo>
                <a:lnTo>
                  <a:pt x="2045" y="1389"/>
                </a:lnTo>
                <a:lnTo>
                  <a:pt x="2034" y="1400"/>
                </a:lnTo>
                <a:lnTo>
                  <a:pt x="2034" y="1400"/>
                </a:lnTo>
                <a:lnTo>
                  <a:pt x="2012" y="1405"/>
                </a:lnTo>
                <a:lnTo>
                  <a:pt x="1995" y="1405"/>
                </a:lnTo>
                <a:lnTo>
                  <a:pt x="1990" y="1400"/>
                </a:lnTo>
                <a:lnTo>
                  <a:pt x="1990" y="1400"/>
                </a:lnTo>
                <a:lnTo>
                  <a:pt x="1968" y="1383"/>
                </a:lnTo>
                <a:lnTo>
                  <a:pt x="1968" y="1383"/>
                </a:lnTo>
                <a:lnTo>
                  <a:pt x="1951" y="1367"/>
                </a:lnTo>
                <a:lnTo>
                  <a:pt x="1940" y="1367"/>
                </a:lnTo>
                <a:lnTo>
                  <a:pt x="1940" y="1367"/>
                </a:lnTo>
                <a:lnTo>
                  <a:pt x="1929" y="1345"/>
                </a:lnTo>
                <a:lnTo>
                  <a:pt x="1929" y="1345"/>
                </a:lnTo>
                <a:lnTo>
                  <a:pt x="1924" y="1328"/>
                </a:lnTo>
                <a:lnTo>
                  <a:pt x="1913" y="1328"/>
                </a:lnTo>
                <a:lnTo>
                  <a:pt x="1913" y="1328"/>
                </a:lnTo>
                <a:lnTo>
                  <a:pt x="1858" y="1334"/>
                </a:lnTo>
                <a:lnTo>
                  <a:pt x="1858" y="1334"/>
                </a:lnTo>
                <a:lnTo>
                  <a:pt x="1825" y="1339"/>
                </a:lnTo>
                <a:lnTo>
                  <a:pt x="1825" y="1339"/>
                </a:lnTo>
                <a:lnTo>
                  <a:pt x="1814" y="1350"/>
                </a:lnTo>
                <a:lnTo>
                  <a:pt x="1797" y="1356"/>
                </a:lnTo>
                <a:lnTo>
                  <a:pt x="1797" y="1356"/>
                </a:lnTo>
                <a:lnTo>
                  <a:pt x="1780" y="1361"/>
                </a:lnTo>
                <a:lnTo>
                  <a:pt x="1769" y="1356"/>
                </a:lnTo>
                <a:lnTo>
                  <a:pt x="1769" y="1356"/>
                </a:lnTo>
                <a:lnTo>
                  <a:pt x="1758" y="1350"/>
                </a:lnTo>
                <a:lnTo>
                  <a:pt x="1753" y="1350"/>
                </a:lnTo>
                <a:lnTo>
                  <a:pt x="1753" y="1350"/>
                </a:lnTo>
                <a:lnTo>
                  <a:pt x="1747" y="1361"/>
                </a:lnTo>
                <a:lnTo>
                  <a:pt x="1731" y="1383"/>
                </a:lnTo>
                <a:lnTo>
                  <a:pt x="1731" y="1383"/>
                </a:lnTo>
                <a:lnTo>
                  <a:pt x="1725" y="1389"/>
                </a:lnTo>
                <a:lnTo>
                  <a:pt x="1720" y="1394"/>
                </a:lnTo>
                <a:lnTo>
                  <a:pt x="1714" y="1411"/>
                </a:lnTo>
                <a:lnTo>
                  <a:pt x="1714" y="1411"/>
                </a:lnTo>
                <a:lnTo>
                  <a:pt x="1709" y="1427"/>
                </a:lnTo>
                <a:lnTo>
                  <a:pt x="1703" y="1438"/>
                </a:lnTo>
                <a:lnTo>
                  <a:pt x="1698" y="1444"/>
                </a:lnTo>
                <a:lnTo>
                  <a:pt x="1698" y="1444"/>
                </a:lnTo>
                <a:lnTo>
                  <a:pt x="1681" y="1455"/>
                </a:lnTo>
                <a:lnTo>
                  <a:pt x="1670" y="1471"/>
                </a:lnTo>
                <a:lnTo>
                  <a:pt x="1670" y="1471"/>
                </a:lnTo>
                <a:lnTo>
                  <a:pt x="1654" y="1499"/>
                </a:lnTo>
                <a:lnTo>
                  <a:pt x="1643" y="1532"/>
                </a:lnTo>
                <a:lnTo>
                  <a:pt x="1643" y="1532"/>
                </a:lnTo>
                <a:lnTo>
                  <a:pt x="1637" y="1571"/>
                </a:lnTo>
                <a:lnTo>
                  <a:pt x="1637" y="1598"/>
                </a:lnTo>
                <a:lnTo>
                  <a:pt x="1637" y="1598"/>
                </a:lnTo>
                <a:lnTo>
                  <a:pt x="1654" y="1631"/>
                </a:lnTo>
                <a:lnTo>
                  <a:pt x="1676" y="1664"/>
                </a:lnTo>
                <a:lnTo>
                  <a:pt x="1676" y="1664"/>
                </a:lnTo>
                <a:lnTo>
                  <a:pt x="1698" y="1686"/>
                </a:lnTo>
                <a:lnTo>
                  <a:pt x="1720" y="1703"/>
                </a:lnTo>
                <a:lnTo>
                  <a:pt x="1720" y="1703"/>
                </a:lnTo>
                <a:lnTo>
                  <a:pt x="1736" y="1708"/>
                </a:lnTo>
                <a:lnTo>
                  <a:pt x="1758" y="1708"/>
                </a:lnTo>
                <a:lnTo>
                  <a:pt x="1758" y="1708"/>
                </a:lnTo>
                <a:lnTo>
                  <a:pt x="1786" y="1708"/>
                </a:lnTo>
                <a:lnTo>
                  <a:pt x="1797" y="1708"/>
                </a:lnTo>
                <a:lnTo>
                  <a:pt x="1797" y="1708"/>
                </a:lnTo>
                <a:lnTo>
                  <a:pt x="1847" y="1692"/>
                </a:lnTo>
                <a:lnTo>
                  <a:pt x="1847" y="1692"/>
                </a:lnTo>
                <a:lnTo>
                  <a:pt x="1863" y="1697"/>
                </a:lnTo>
                <a:lnTo>
                  <a:pt x="1869" y="1697"/>
                </a:lnTo>
                <a:lnTo>
                  <a:pt x="1880" y="1714"/>
                </a:lnTo>
                <a:lnTo>
                  <a:pt x="1880" y="1714"/>
                </a:lnTo>
                <a:lnTo>
                  <a:pt x="1902" y="1719"/>
                </a:lnTo>
                <a:lnTo>
                  <a:pt x="1902" y="1719"/>
                </a:lnTo>
                <a:lnTo>
                  <a:pt x="1913" y="1725"/>
                </a:lnTo>
                <a:lnTo>
                  <a:pt x="1913" y="1736"/>
                </a:lnTo>
                <a:lnTo>
                  <a:pt x="1913" y="1736"/>
                </a:lnTo>
                <a:lnTo>
                  <a:pt x="1913" y="1764"/>
                </a:lnTo>
                <a:lnTo>
                  <a:pt x="1913" y="1764"/>
                </a:lnTo>
                <a:lnTo>
                  <a:pt x="1913" y="1769"/>
                </a:lnTo>
                <a:lnTo>
                  <a:pt x="1924" y="1786"/>
                </a:lnTo>
                <a:lnTo>
                  <a:pt x="1924" y="1786"/>
                </a:lnTo>
                <a:lnTo>
                  <a:pt x="1940" y="1802"/>
                </a:lnTo>
                <a:lnTo>
                  <a:pt x="1946" y="1819"/>
                </a:lnTo>
                <a:lnTo>
                  <a:pt x="1946" y="1819"/>
                </a:lnTo>
                <a:lnTo>
                  <a:pt x="1951" y="1841"/>
                </a:lnTo>
                <a:lnTo>
                  <a:pt x="1951" y="1852"/>
                </a:lnTo>
                <a:lnTo>
                  <a:pt x="1957" y="1868"/>
                </a:lnTo>
                <a:lnTo>
                  <a:pt x="1957" y="1868"/>
                </a:lnTo>
                <a:lnTo>
                  <a:pt x="1951" y="1901"/>
                </a:lnTo>
                <a:lnTo>
                  <a:pt x="1951" y="1901"/>
                </a:lnTo>
                <a:lnTo>
                  <a:pt x="1946" y="1918"/>
                </a:lnTo>
                <a:lnTo>
                  <a:pt x="1946" y="1940"/>
                </a:lnTo>
                <a:lnTo>
                  <a:pt x="1946" y="1940"/>
                </a:lnTo>
                <a:lnTo>
                  <a:pt x="1951" y="1962"/>
                </a:lnTo>
                <a:lnTo>
                  <a:pt x="1957" y="1978"/>
                </a:lnTo>
                <a:lnTo>
                  <a:pt x="1957" y="1978"/>
                </a:lnTo>
                <a:lnTo>
                  <a:pt x="1968" y="2012"/>
                </a:lnTo>
                <a:lnTo>
                  <a:pt x="1968" y="2012"/>
                </a:lnTo>
                <a:lnTo>
                  <a:pt x="1968" y="2039"/>
                </a:lnTo>
                <a:lnTo>
                  <a:pt x="1973" y="2061"/>
                </a:lnTo>
                <a:lnTo>
                  <a:pt x="1979" y="2072"/>
                </a:lnTo>
                <a:lnTo>
                  <a:pt x="1979" y="2072"/>
                </a:lnTo>
                <a:lnTo>
                  <a:pt x="1990" y="2089"/>
                </a:lnTo>
                <a:lnTo>
                  <a:pt x="2001" y="2105"/>
                </a:lnTo>
                <a:lnTo>
                  <a:pt x="2001" y="2105"/>
                </a:lnTo>
                <a:lnTo>
                  <a:pt x="2001" y="2122"/>
                </a:lnTo>
                <a:lnTo>
                  <a:pt x="2006" y="2133"/>
                </a:lnTo>
                <a:lnTo>
                  <a:pt x="2012" y="2144"/>
                </a:lnTo>
                <a:lnTo>
                  <a:pt x="2012" y="2144"/>
                </a:lnTo>
                <a:lnTo>
                  <a:pt x="2029" y="2155"/>
                </a:lnTo>
                <a:lnTo>
                  <a:pt x="2040" y="2155"/>
                </a:lnTo>
                <a:lnTo>
                  <a:pt x="2040" y="2155"/>
                </a:lnTo>
                <a:lnTo>
                  <a:pt x="2056" y="2149"/>
                </a:lnTo>
                <a:lnTo>
                  <a:pt x="2073" y="2149"/>
                </a:lnTo>
                <a:lnTo>
                  <a:pt x="2073" y="2149"/>
                </a:lnTo>
                <a:lnTo>
                  <a:pt x="2100" y="2138"/>
                </a:lnTo>
                <a:lnTo>
                  <a:pt x="2128" y="2116"/>
                </a:lnTo>
                <a:lnTo>
                  <a:pt x="2128" y="2116"/>
                </a:lnTo>
                <a:lnTo>
                  <a:pt x="2144" y="2100"/>
                </a:lnTo>
                <a:lnTo>
                  <a:pt x="2150" y="2089"/>
                </a:lnTo>
                <a:lnTo>
                  <a:pt x="2150" y="2089"/>
                </a:lnTo>
                <a:lnTo>
                  <a:pt x="2161" y="2078"/>
                </a:lnTo>
                <a:lnTo>
                  <a:pt x="2166" y="2056"/>
                </a:lnTo>
                <a:lnTo>
                  <a:pt x="2166" y="2056"/>
                </a:lnTo>
                <a:lnTo>
                  <a:pt x="2172" y="2045"/>
                </a:lnTo>
                <a:lnTo>
                  <a:pt x="2177" y="2039"/>
                </a:lnTo>
                <a:lnTo>
                  <a:pt x="2188" y="2034"/>
                </a:lnTo>
                <a:lnTo>
                  <a:pt x="2188" y="2034"/>
                </a:lnTo>
                <a:lnTo>
                  <a:pt x="2194" y="2012"/>
                </a:lnTo>
                <a:lnTo>
                  <a:pt x="2194" y="2012"/>
                </a:lnTo>
                <a:lnTo>
                  <a:pt x="2194" y="1967"/>
                </a:lnTo>
                <a:lnTo>
                  <a:pt x="2194" y="1967"/>
                </a:lnTo>
                <a:lnTo>
                  <a:pt x="2216" y="1956"/>
                </a:lnTo>
                <a:lnTo>
                  <a:pt x="2238" y="1934"/>
                </a:lnTo>
                <a:lnTo>
                  <a:pt x="2238" y="1934"/>
                </a:lnTo>
                <a:lnTo>
                  <a:pt x="2249" y="1912"/>
                </a:lnTo>
                <a:lnTo>
                  <a:pt x="2249" y="1890"/>
                </a:lnTo>
                <a:lnTo>
                  <a:pt x="2249" y="1890"/>
                </a:lnTo>
                <a:lnTo>
                  <a:pt x="2243" y="1857"/>
                </a:lnTo>
                <a:lnTo>
                  <a:pt x="2238" y="1830"/>
                </a:lnTo>
                <a:lnTo>
                  <a:pt x="2243" y="1808"/>
                </a:lnTo>
                <a:lnTo>
                  <a:pt x="2243" y="1808"/>
                </a:lnTo>
                <a:lnTo>
                  <a:pt x="2249" y="1791"/>
                </a:lnTo>
                <a:lnTo>
                  <a:pt x="2260" y="1780"/>
                </a:lnTo>
                <a:lnTo>
                  <a:pt x="2271" y="1764"/>
                </a:lnTo>
                <a:lnTo>
                  <a:pt x="2271" y="1764"/>
                </a:lnTo>
                <a:lnTo>
                  <a:pt x="2321" y="1714"/>
                </a:lnTo>
                <a:lnTo>
                  <a:pt x="2321" y="1714"/>
                </a:lnTo>
                <a:lnTo>
                  <a:pt x="2337" y="1697"/>
                </a:lnTo>
                <a:lnTo>
                  <a:pt x="2348" y="1681"/>
                </a:lnTo>
                <a:lnTo>
                  <a:pt x="2348" y="1681"/>
                </a:lnTo>
                <a:lnTo>
                  <a:pt x="2359" y="1648"/>
                </a:lnTo>
                <a:lnTo>
                  <a:pt x="2359" y="1648"/>
                </a:lnTo>
                <a:lnTo>
                  <a:pt x="2359" y="1637"/>
                </a:lnTo>
                <a:lnTo>
                  <a:pt x="2354" y="1637"/>
                </a:lnTo>
                <a:lnTo>
                  <a:pt x="2354" y="1637"/>
                </a:lnTo>
                <a:lnTo>
                  <a:pt x="2343" y="1637"/>
                </a:lnTo>
                <a:lnTo>
                  <a:pt x="2332" y="1631"/>
                </a:lnTo>
                <a:lnTo>
                  <a:pt x="2332" y="1631"/>
                </a:lnTo>
                <a:lnTo>
                  <a:pt x="2310" y="1631"/>
                </a:lnTo>
                <a:lnTo>
                  <a:pt x="2288" y="1626"/>
                </a:lnTo>
                <a:lnTo>
                  <a:pt x="2288" y="1626"/>
                </a:lnTo>
                <a:lnTo>
                  <a:pt x="2343" y="1604"/>
                </a:lnTo>
                <a:lnTo>
                  <a:pt x="2343" y="1604"/>
                </a:lnTo>
                <a:lnTo>
                  <a:pt x="2381" y="1587"/>
                </a:lnTo>
                <a:lnTo>
                  <a:pt x="2409" y="1571"/>
                </a:lnTo>
                <a:lnTo>
                  <a:pt x="2409" y="1571"/>
                </a:lnTo>
                <a:lnTo>
                  <a:pt x="2420" y="1560"/>
                </a:lnTo>
                <a:lnTo>
                  <a:pt x="2431" y="1549"/>
                </a:lnTo>
                <a:lnTo>
                  <a:pt x="2431" y="1549"/>
                </a:lnTo>
                <a:lnTo>
                  <a:pt x="2442" y="1527"/>
                </a:lnTo>
                <a:lnTo>
                  <a:pt x="2453" y="1510"/>
                </a:lnTo>
                <a:lnTo>
                  <a:pt x="2453" y="1510"/>
                </a:lnTo>
                <a:lnTo>
                  <a:pt x="2447" y="1499"/>
                </a:lnTo>
                <a:lnTo>
                  <a:pt x="2431" y="1488"/>
                </a:lnTo>
                <a:lnTo>
                  <a:pt x="2431" y="1488"/>
                </a:lnTo>
                <a:lnTo>
                  <a:pt x="2414" y="1477"/>
                </a:lnTo>
                <a:lnTo>
                  <a:pt x="2420" y="1471"/>
                </a:lnTo>
                <a:lnTo>
                  <a:pt x="2420" y="1471"/>
                </a:lnTo>
                <a:lnTo>
                  <a:pt x="2436" y="1477"/>
                </a:lnTo>
                <a:lnTo>
                  <a:pt x="2464" y="1488"/>
                </a:lnTo>
                <a:lnTo>
                  <a:pt x="2464" y="1488"/>
                </a:lnTo>
                <a:lnTo>
                  <a:pt x="2492" y="1482"/>
                </a:lnTo>
                <a:lnTo>
                  <a:pt x="2492" y="1482"/>
                </a:lnTo>
                <a:lnTo>
                  <a:pt x="2514" y="1482"/>
                </a:lnTo>
                <a:lnTo>
                  <a:pt x="2541" y="1499"/>
                </a:lnTo>
                <a:lnTo>
                  <a:pt x="2541" y="1499"/>
                </a:lnTo>
                <a:lnTo>
                  <a:pt x="2547" y="1510"/>
                </a:lnTo>
                <a:lnTo>
                  <a:pt x="2558" y="1527"/>
                </a:lnTo>
                <a:lnTo>
                  <a:pt x="2558" y="1527"/>
                </a:lnTo>
                <a:lnTo>
                  <a:pt x="2563" y="1532"/>
                </a:lnTo>
                <a:lnTo>
                  <a:pt x="2569" y="1532"/>
                </a:lnTo>
                <a:lnTo>
                  <a:pt x="2569" y="1532"/>
                </a:lnTo>
                <a:lnTo>
                  <a:pt x="2580" y="1527"/>
                </a:lnTo>
                <a:lnTo>
                  <a:pt x="2580" y="1527"/>
                </a:lnTo>
                <a:lnTo>
                  <a:pt x="2591" y="1571"/>
                </a:lnTo>
                <a:lnTo>
                  <a:pt x="2591" y="1571"/>
                </a:lnTo>
                <a:lnTo>
                  <a:pt x="2607" y="1609"/>
                </a:lnTo>
                <a:lnTo>
                  <a:pt x="2607" y="1609"/>
                </a:lnTo>
                <a:lnTo>
                  <a:pt x="2624" y="1648"/>
                </a:lnTo>
                <a:lnTo>
                  <a:pt x="2624" y="1648"/>
                </a:lnTo>
                <a:lnTo>
                  <a:pt x="2624" y="1659"/>
                </a:lnTo>
                <a:lnTo>
                  <a:pt x="2635" y="1670"/>
                </a:lnTo>
                <a:lnTo>
                  <a:pt x="2635" y="1670"/>
                </a:lnTo>
                <a:lnTo>
                  <a:pt x="2640" y="1670"/>
                </a:lnTo>
                <a:lnTo>
                  <a:pt x="2646" y="1670"/>
                </a:lnTo>
                <a:lnTo>
                  <a:pt x="2646" y="1670"/>
                </a:lnTo>
                <a:lnTo>
                  <a:pt x="2662" y="1653"/>
                </a:lnTo>
                <a:lnTo>
                  <a:pt x="2668" y="1642"/>
                </a:lnTo>
                <a:lnTo>
                  <a:pt x="2673" y="1615"/>
                </a:lnTo>
                <a:lnTo>
                  <a:pt x="2673" y="1593"/>
                </a:lnTo>
                <a:lnTo>
                  <a:pt x="2673" y="1593"/>
                </a:lnTo>
                <a:lnTo>
                  <a:pt x="2707" y="1565"/>
                </a:lnTo>
                <a:lnTo>
                  <a:pt x="2707" y="1565"/>
                </a:lnTo>
                <a:lnTo>
                  <a:pt x="2740" y="1543"/>
                </a:lnTo>
                <a:lnTo>
                  <a:pt x="2740" y="1543"/>
                </a:lnTo>
                <a:lnTo>
                  <a:pt x="2756" y="1538"/>
                </a:lnTo>
                <a:lnTo>
                  <a:pt x="2767" y="1538"/>
                </a:lnTo>
                <a:lnTo>
                  <a:pt x="2767" y="1538"/>
                </a:lnTo>
                <a:lnTo>
                  <a:pt x="2789" y="1538"/>
                </a:lnTo>
                <a:lnTo>
                  <a:pt x="2789" y="1538"/>
                </a:lnTo>
                <a:lnTo>
                  <a:pt x="2795" y="1543"/>
                </a:lnTo>
                <a:lnTo>
                  <a:pt x="2800" y="1543"/>
                </a:lnTo>
                <a:lnTo>
                  <a:pt x="2800" y="1543"/>
                </a:lnTo>
                <a:lnTo>
                  <a:pt x="2811" y="1549"/>
                </a:lnTo>
                <a:lnTo>
                  <a:pt x="2811" y="1554"/>
                </a:lnTo>
                <a:lnTo>
                  <a:pt x="2811" y="1560"/>
                </a:lnTo>
                <a:lnTo>
                  <a:pt x="2811" y="1560"/>
                </a:lnTo>
                <a:lnTo>
                  <a:pt x="2811" y="1576"/>
                </a:lnTo>
                <a:lnTo>
                  <a:pt x="2811" y="1576"/>
                </a:lnTo>
                <a:lnTo>
                  <a:pt x="2822" y="1587"/>
                </a:lnTo>
                <a:lnTo>
                  <a:pt x="2833" y="1576"/>
                </a:lnTo>
                <a:lnTo>
                  <a:pt x="2844" y="1582"/>
                </a:lnTo>
                <a:lnTo>
                  <a:pt x="2844" y="1582"/>
                </a:lnTo>
                <a:lnTo>
                  <a:pt x="2850" y="1598"/>
                </a:lnTo>
                <a:lnTo>
                  <a:pt x="2855" y="1620"/>
                </a:lnTo>
                <a:lnTo>
                  <a:pt x="2855" y="1620"/>
                </a:lnTo>
                <a:lnTo>
                  <a:pt x="2850" y="1648"/>
                </a:lnTo>
                <a:lnTo>
                  <a:pt x="2850" y="1659"/>
                </a:lnTo>
                <a:lnTo>
                  <a:pt x="2850" y="1659"/>
                </a:lnTo>
                <a:lnTo>
                  <a:pt x="2861" y="1675"/>
                </a:lnTo>
                <a:lnTo>
                  <a:pt x="2861" y="1675"/>
                </a:lnTo>
                <a:lnTo>
                  <a:pt x="2877" y="1703"/>
                </a:lnTo>
                <a:lnTo>
                  <a:pt x="2883" y="1725"/>
                </a:lnTo>
                <a:lnTo>
                  <a:pt x="2883" y="1725"/>
                </a:lnTo>
                <a:lnTo>
                  <a:pt x="2888" y="1730"/>
                </a:lnTo>
                <a:lnTo>
                  <a:pt x="2888" y="1730"/>
                </a:lnTo>
                <a:lnTo>
                  <a:pt x="2877" y="1719"/>
                </a:lnTo>
                <a:lnTo>
                  <a:pt x="2866" y="1714"/>
                </a:lnTo>
                <a:lnTo>
                  <a:pt x="2850" y="1697"/>
                </a:lnTo>
                <a:lnTo>
                  <a:pt x="2822" y="1692"/>
                </a:lnTo>
                <a:lnTo>
                  <a:pt x="2833" y="1714"/>
                </a:lnTo>
                <a:lnTo>
                  <a:pt x="2833" y="1730"/>
                </a:lnTo>
                <a:lnTo>
                  <a:pt x="2844" y="1736"/>
                </a:lnTo>
                <a:lnTo>
                  <a:pt x="2850" y="1753"/>
                </a:lnTo>
                <a:lnTo>
                  <a:pt x="2861" y="1764"/>
                </a:lnTo>
                <a:lnTo>
                  <a:pt x="2872" y="1780"/>
                </a:lnTo>
                <a:lnTo>
                  <a:pt x="2883" y="1786"/>
                </a:lnTo>
                <a:lnTo>
                  <a:pt x="2883" y="1786"/>
                </a:lnTo>
                <a:lnTo>
                  <a:pt x="2921" y="1819"/>
                </a:lnTo>
                <a:lnTo>
                  <a:pt x="2921" y="1819"/>
                </a:lnTo>
                <a:lnTo>
                  <a:pt x="2933" y="1830"/>
                </a:lnTo>
                <a:lnTo>
                  <a:pt x="2955" y="1841"/>
                </a:lnTo>
                <a:lnTo>
                  <a:pt x="2955" y="1841"/>
                </a:lnTo>
                <a:lnTo>
                  <a:pt x="2988" y="1846"/>
                </a:lnTo>
                <a:lnTo>
                  <a:pt x="3026" y="1857"/>
                </a:lnTo>
                <a:lnTo>
                  <a:pt x="3026" y="1857"/>
                </a:lnTo>
                <a:lnTo>
                  <a:pt x="3065" y="1857"/>
                </a:lnTo>
                <a:lnTo>
                  <a:pt x="3065" y="1857"/>
                </a:lnTo>
                <a:lnTo>
                  <a:pt x="3092" y="1863"/>
                </a:lnTo>
                <a:lnTo>
                  <a:pt x="3109" y="1868"/>
                </a:lnTo>
                <a:lnTo>
                  <a:pt x="3103" y="1857"/>
                </a:lnTo>
                <a:lnTo>
                  <a:pt x="3125" y="1852"/>
                </a:lnTo>
                <a:lnTo>
                  <a:pt x="3125" y="1868"/>
                </a:lnTo>
                <a:lnTo>
                  <a:pt x="3125" y="1868"/>
                </a:lnTo>
                <a:lnTo>
                  <a:pt x="3153" y="1863"/>
                </a:lnTo>
                <a:lnTo>
                  <a:pt x="3153" y="1863"/>
                </a:lnTo>
                <a:lnTo>
                  <a:pt x="3170" y="1863"/>
                </a:lnTo>
                <a:lnTo>
                  <a:pt x="3175" y="1857"/>
                </a:lnTo>
                <a:lnTo>
                  <a:pt x="3186" y="1846"/>
                </a:lnTo>
                <a:lnTo>
                  <a:pt x="3192" y="1863"/>
                </a:lnTo>
                <a:lnTo>
                  <a:pt x="3203" y="1852"/>
                </a:lnTo>
                <a:lnTo>
                  <a:pt x="3208" y="1846"/>
                </a:lnTo>
                <a:lnTo>
                  <a:pt x="3208" y="1835"/>
                </a:lnTo>
                <a:lnTo>
                  <a:pt x="3208" y="1835"/>
                </a:lnTo>
                <a:lnTo>
                  <a:pt x="3186" y="1835"/>
                </a:lnTo>
                <a:lnTo>
                  <a:pt x="3186" y="1835"/>
                </a:lnTo>
                <a:lnTo>
                  <a:pt x="3159" y="1835"/>
                </a:lnTo>
                <a:lnTo>
                  <a:pt x="3159" y="1835"/>
                </a:lnTo>
                <a:lnTo>
                  <a:pt x="3147" y="1841"/>
                </a:lnTo>
                <a:lnTo>
                  <a:pt x="3147" y="1841"/>
                </a:lnTo>
                <a:lnTo>
                  <a:pt x="3136" y="1841"/>
                </a:lnTo>
                <a:lnTo>
                  <a:pt x="3125" y="1841"/>
                </a:lnTo>
                <a:lnTo>
                  <a:pt x="3125" y="1841"/>
                </a:lnTo>
                <a:lnTo>
                  <a:pt x="3092" y="1841"/>
                </a:lnTo>
                <a:lnTo>
                  <a:pt x="3092" y="1841"/>
                </a:lnTo>
                <a:lnTo>
                  <a:pt x="3065" y="1841"/>
                </a:lnTo>
                <a:lnTo>
                  <a:pt x="3065" y="1841"/>
                </a:lnTo>
                <a:lnTo>
                  <a:pt x="3037" y="1835"/>
                </a:lnTo>
                <a:lnTo>
                  <a:pt x="3037" y="1835"/>
                </a:lnTo>
                <a:lnTo>
                  <a:pt x="3021" y="1830"/>
                </a:lnTo>
                <a:lnTo>
                  <a:pt x="3021" y="1830"/>
                </a:lnTo>
                <a:lnTo>
                  <a:pt x="2999" y="1830"/>
                </a:lnTo>
                <a:lnTo>
                  <a:pt x="2977" y="1830"/>
                </a:lnTo>
                <a:lnTo>
                  <a:pt x="2977" y="1830"/>
                </a:lnTo>
                <a:lnTo>
                  <a:pt x="2966" y="1824"/>
                </a:lnTo>
                <a:lnTo>
                  <a:pt x="2960" y="1824"/>
                </a:lnTo>
                <a:lnTo>
                  <a:pt x="2955" y="1819"/>
                </a:lnTo>
                <a:lnTo>
                  <a:pt x="2955" y="1819"/>
                </a:lnTo>
                <a:lnTo>
                  <a:pt x="2944" y="1808"/>
                </a:lnTo>
                <a:lnTo>
                  <a:pt x="2944" y="1802"/>
                </a:lnTo>
                <a:lnTo>
                  <a:pt x="2944" y="1797"/>
                </a:lnTo>
                <a:lnTo>
                  <a:pt x="2944" y="1797"/>
                </a:lnTo>
                <a:lnTo>
                  <a:pt x="2955" y="1791"/>
                </a:lnTo>
                <a:lnTo>
                  <a:pt x="2955" y="1791"/>
                </a:lnTo>
                <a:lnTo>
                  <a:pt x="2938" y="1775"/>
                </a:lnTo>
                <a:lnTo>
                  <a:pt x="2938" y="1775"/>
                </a:lnTo>
                <a:lnTo>
                  <a:pt x="2927" y="1758"/>
                </a:lnTo>
                <a:lnTo>
                  <a:pt x="2916" y="1736"/>
                </a:lnTo>
                <a:lnTo>
                  <a:pt x="2916" y="1736"/>
                </a:lnTo>
                <a:lnTo>
                  <a:pt x="2916" y="1719"/>
                </a:lnTo>
                <a:lnTo>
                  <a:pt x="2910" y="1703"/>
                </a:lnTo>
                <a:lnTo>
                  <a:pt x="2910" y="1703"/>
                </a:lnTo>
                <a:lnTo>
                  <a:pt x="2899" y="1686"/>
                </a:lnTo>
                <a:lnTo>
                  <a:pt x="2883" y="1670"/>
                </a:lnTo>
                <a:lnTo>
                  <a:pt x="2883" y="1670"/>
                </a:lnTo>
                <a:lnTo>
                  <a:pt x="2872" y="1648"/>
                </a:lnTo>
                <a:lnTo>
                  <a:pt x="2872" y="1637"/>
                </a:lnTo>
                <a:lnTo>
                  <a:pt x="2872" y="1637"/>
                </a:lnTo>
                <a:lnTo>
                  <a:pt x="2877" y="1631"/>
                </a:lnTo>
                <a:lnTo>
                  <a:pt x="2883" y="1626"/>
                </a:lnTo>
                <a:lnTo>
                  <a:pt x="2883" y="1626"/>
                </a:lnTo>
                <a:lnTo>
                  <a:pt x="2894" y="1626"/>
                </a:lnTo>
                <a:lnTo>
                  <a:pt x="2899" y="1626"/>
                </a:lnTo>
                <a:lnTo>
                  <a:pt x="2905" y="1631"/>
                </a:lnTo>
                <a:lnTo>
                  <a:pt x="2905" y="1631"/>
                </a:lnTo>
                <a:lnTo>
                  <a:pt x="2916" y="1648"/>
                </a:lnTo>
                <a:lnTo>
                  <a:pt x="2927" y="1659"/>
                </a:lnTo>
                <a:lnTo>
                  <a:pt x="2927" y="1659"/>
                </a:lnTo>
                <a:lnTo>
                  <a:pt x="2927" y="1664"/>
                </a:lnTo>
                <a:lnTo>
                  <a:pt x="2933" y="1659"/>
                </a:lnTo>
                <a:lnTo>
                  <a:pt x="2949" y="1653"/>
                </a:lnTo>
                <a:lnTo>
                  <a:pt x="2949" y="1653"/>
                </a:lnTo>
                <a:lnTo>
                  <a:pt x="2966" y="1642"/>
                </a:lnTo>
                <a:lnTo>
                  <a:pt x="2977" y="1626"/>
                </a:lnTo>
                <a:lnTo>
                  <a:pt x="2977" y="1626"/>
                </a:lnTo>
                <a:lnTo>
                  <a:pt x="2982" y="1609"/>
                </a:lnTo>
                <a:lnTo>
                  <a:pt x="2977" y="1593"/>
                </a:lnTo>
                <a:lnTo>
                  <a:pt x="2977" y="1593"/>
                </a:lnTo>
                <a:lnTo>
                  <a:pt x="2960" y="1571"/>
                </a:lnTo>
                <a:lnTo>
                  <a:pt x="2949" y="1560"/>
                </a:lnTo>
                <a:lnTo>
                  <a:pt x="2944" y="1554"/>
                </a:lnTo>
                <a:lnTo>
                  <a:pt x="2944" y="1554"/>
                </a:lnTo>
                <a:lnTo>
                  <a:pt x="2944" y="1543"/>
                </a:lnTo>
                <a:lnTo>
                  <a:pt x="2949" y="1538"/>
                </a:lnTo>
                <a:lnTo>
                  <a:pt x="2960" y="1527"/>
                </a:lnTo>
                <a:lnTo>
                  <a:pt x="2960" y="1527"/>
                </a:lnTo>
                <a:lnTo>
                  <a:pt x="2971" y="1527"/>
                </a:lnTo>
                <a:lnTo>
                  <a:pt x="2971" y="1527"/>
                </a:lnTo>
                <a:lnTo>
                  <a:pt x="2971" y="1527"/>
                </a:lnTo>
                <a:lnTo>
                  <a:pt x="2971" y="1532"/>
                </a:lnTo>
                <a:lnTo>
                  <a:pt x="2977" y="1538"/>
                </a:lnTo>
                <a:lnTo>
                  <a:pt x="2971" y="1538"/>
                </a:lnTo>
                <a:lnTo>
                  <a:pt x="2971" y="1538"/>
                </a:lnTo>
                <a:lnTo>
                  <a:pt x="2966" y="1543"/>
                </a:lnTo>
                <a:lnTo>
                  <a:pt x="2966" y="1549"/>
                </a:lnTo>
                <a:lnTo>
                  <a:pt x="2966" y="1554"/>
                </a:lnTo>
                <a:lnTo>
                  <a:pt x="2966" y="1554"/>
                </a:lnTo>
                <a:lnTo>
                  <a:pt x="2977" y="1560"/>
                </a:lnTo>
                <a:lnTo>
                  <a:pt x="2982" y="1560"/>
                </a:lnTo>
                <a:lnTo>
                  <a:pt x="2982" y="1560"/>
                </a:lnTo>
                <a:lnTo>
                  <a:pt x="2988" y="1554"/>
                </a:lnTo>
                <a:lnTo>
                  <a:pt x="2993" y="1554"/>
                </a:lnTo>
                <a:lnTo>
                  <a:pt x="2993" y="1549"/>
                </a:lnTo>
                <a:lnTo>
                  <a:pt x="2993" y="1549"/>
                </a:lnTo>
                <a:lnTo>
                  <a:pt x="2988" y="1532"/>
                </a:lnTo>
                <a:lnTo>
                  <a:pt x="2988" y="1532"/>
                </a:lnTo>
                <a:lnTo>
                  <a:pt x="3043" y="1510"/>
                </a:lnTo>
                <a:lnTo>
                  <a:pt x="3043" y="1510"/>
                </a:lnTo>
                <a:lnTo>
                  <a:pt x="3065" y="1499"/>
                </a:lnTo>
                <a:lnTo>
                  <a:pt x="3076" y="1494"/>
                </a:lnTo>
                <a:lnTo>
                  <a:pt x="3081" y="1477"/>
                </a:lnTo>
                <a:lnTo>
                  <a:pt x="3081" y="1477"/>
                </a:lnTo>
                <a:lnTo>
                  <a:pt x="3109" y="1438"/>
                </a:lnTo>
                <a:lnTo>
                  <a:pt x="3109" y="1438"/>
                </a:lnTo>
                <a:lnTo>
                  <a:pt x="3103" y="1438"/>
                </a:lnTo>
                <a:lnTo>
                  <a:pt x="3103" y="1438"/>
                </a:lnTo>
                <a:lnTo>
                  <a:pt x="3103" y="1427"/>
                </a:lnTo>
                <a:lnTo>
                  <a:pt x="3109" y="1400"/>
                </a:lnTo>
                <a:lnTo>
                  <a:pt x="3109" y="1400"/>
                </a:lnTo>
                <a:lnTo>
                  <a:pt x="3092" y="1367"/>
                </a:lnTo>
                <a:lnTo>
                  <a:pt x="3092" y="1367"/>
                </a:lnTo>
                <a:lnTo>
                  <a:pt x="3087" y="1361"/>
                </a:lnTo>
                <a:lnTo>
                  <a:pt x="3087" y="1356"/>
                </a:lnTo>
                <a:lnTo>
                  <a:pt x="3087" y="1350"/>
                </a:lnTo>
                <a:lnTo>
                  <a:pt x="3087" y="1350"/>
                </a:lnTo>
                <a:lnTo>
                  <a:pt x="3103" y="1339"/>
                </a:lnTo>
                <a:lnTo>
                  <a:pt x="3109" y="1334"/>
                </a:lnTo>
                <a:lnTo>
                  <a:pt x="3109" y="1334"/>
                </a:lnTo>
                <a:lnTo>
                  <a:pt x="3109" y="1328"/>
                </a:lnTo>
                <a:lnTo>
                  <a:pt x="3098" y="1323"/>
                </a:lnTo>
                <a:lnTo>
                  <a:pt x="3098" y="1323"/>
                </a:lnTo>
                <a:lnTo>
                  <a:pt x="3092" y="1328"/>
                </a:lnTo>
                <a:lnTo>
                  <a:pt x="3087" y="1328"/>
                </a:lnTo>
                <a:lnTo>
                  <a:pt x="3081" y="1323"/>
                </a:lnTo>
                <a:lnTo>
                  <a:pt x="3081" y="1323"/>
                </a:lnTo>
                <a:lnTo>
                  <a:pt x="3081" y="1317"/>
                </a:lnTo>
                <a:lnTo>
                  <a:pt x="3087" y="1312"/>
                </a:lnTo>
                <a:lnTo>
                  <a:pt x="3092" y="1301"/>
                </a:lnTo>
                <a:lnTo>
                  <a:pt x="3092" y="1301"/>
                </a:lnTo>
                <a:lnTo>
                  <a:pt x="3098" y="1301"/>
                </a:lnTo>
                <a:lnTo>
                  <a:pt x="3109" y="1301"/>
                </a:lnTo>
                <a:lnTo>
                  <a:pt x="3109" y="1301"/>
                </a:lnTo>
                <a:lnTo>
                  <a:pt x="3109" y="1301"/>
                </a:lnTo>
                <a:lnTo>
                  <a:pt x="3109" y="1301"/>
                </a:lnTo>
                <a:lnTo>
                  <a:pt x="3114" y="1295"/>
                </a:lnTo>
                <a:lnTo>
                  <a:pt x="3125" y="1301"/>
                </a:lnTo>
                <a:lnTo>
                  <a:pt x="3131" y="1301"/>
                </a:lnTo>
                <a:lnTo>
                  <a:pt x="3131" y="1301"/>
                </a:lnTo>
                <a:lnTo>
                  <a:pt x="3147" y="1317"/>
                </a:lnTo>
                <a:lnTo>
                  <a:pt x="3147" y="1317"/>
                </a:lnTo>
                <a:lnTo>
                  <a:pt x="3153" y="1323"/>
                </a:lnTo>
                <a:lnTo>
                  <a:pt x="3153" y="1334"/>
                </a:lnTo>
                <a:lnTo>
                  <a:pt x="3153" y="1334"/>
                </a:lnTo>
                <a:lnTo>
                  <a:pt x="3159" y="1350"/>
                </a:lnTo>
                <a:lnTo>
                  <a:pt x="3159" y="1350"/>
                </a:lnTo>
                <a:lnTo>
                  <a:pt x="3159" y="1356"/>
                </a:lnTo>
                <a:lnTo>
                  <a:pt x="3164" y="1361"/>
                </a:lnTo>
                <a:lnTo>
                  <a:pt x="3164" y="1361"/>
                </a:lnTo>
                <a:lnTo>
                  <a:pt x="3181" y="1361"/>
                </a:lnTo>
                <a:lnTo>
                  <a:pt x="3181" y="1361"/>
                </a:lnTo>
                <a:lnTo>
                  <a:pt x="3186" y="1356"/>
                </a:lnTo>
                <a:lnTo>
                  <a:pt x="3186" y="1350"/>
                </a:lnTo>
                <a:lnTo>
                  <a:pt x="3192" y="1334"/>
                </a:lnTo>
                <a:lnTo>
                  <a:pt x="3192" y="1334"/>
                </a:lnTo>
                <a:lnTo>
                  <a:pt x="3175" y="1312"/>
                </a:lnTo>
                <a:lnTo>
                  <a:pt x="3175" y="1312"/>
                </a:lnTo>
                <a:lnTo>
                  <a:pt x="3170" y="1301"/>
                </a:lnTo>
                <a:lnTo>
                  <a:pt x="3170" y="1301"/>
                </a:lnTo>
                <a:lnTo>
                  <a:pt x="3170" y="1301"/>
                </a:lnTo>
                <a:lnTo>
                  <a:pt x="3186" y="1290"/>
                </a:lnTo>
                <a:lnTo>
                  <a:pt x="3192" y="1279"/>
                </a:lnTo>
                <a:lnTo>
                  <a:pt x="3197" y="1273"/>
                </a:lnTo>
                <a:lnTo>
                  <a:pt x="3197" y="1273"/>
                </a:lnTo>
                <a:lnTo>
                  <a:pt x="3203" y="1262"/>
                </a:lnTo>
                <a:lnTo>
                  <a:pt x="3208" y="1257"/>
                </a:lnTo>
                <a:lnTo>
                  <a:pt x="3214" y="1251"/>
                </a:lnTo>
                <a:lnTo>
                  <a:pt x="3214" y="1251"/>
                </a:lnTo>
                <a:lnTo>
                  <a:pt x="3219" y="1257"/>
                </a:lnTo>
                <a:lnTo>
                  <a:pt x="3230" y="1257"/>
                </a:lnTo>
                <a:lnTo>
                  <a:pt x="3230" y="1257"/>
                </a:lnTo>
                <a:lnTo>
                  <a:pt x="3252" y="1234"/>
                </a:lnTo>
                <a:lnTo>
                  <a:pt x="3280" y="1201"/>
                </a:lnTo>
                <a:lnTo>
                  <a:pt x="3280" y="1201"/>
                </a:lnTo>
                <a:lnTo>
                  <a:pt x="3296" y="1174"/>
                </a:lnTo>
                <a:lnTo>
                  <a:pt x="3307" y="1157"/>
                </a:lnTo>
                <a:lnTo>
                  <a:pt x="3307" y="1157"/>
                </a:lnTo>
                <a:lnTo>
                  <a:pt x="3313" y="1124"/>
                </a:lnTo>
                <a:lnTo>
                  <a:pt x="3313" y="1119"/>
                </a:lnTo>
                <a:lnTo>
                  <a:pt x="3313" y="1119"/>
                </a:lnTo>
                <a:lnTo>
                  <a:pt x="3313" y="1113"/>
                </a:lnTo>
                <a:lnTo>
                  <a:pt x="3307" y="1086"/>
                </a:lnTo>
                <a:lnTo>
                  <a:pt x="3307" y="1086"/>
                </a:lnTo>
                <a:lnTo>
                  <a:pt x="3302" y="1069"/>
                </a:lnTo>
                <a:lnTo>
                  <a:pt x="3291" y="1064"/>
                </a:lnTo>
                <a:lnTo>
                  <a:pt x="3274" y="1064"/>
                </a:lnTo>
                <a:lnTo>
                  <a:pt x="3274" y="1064"/>
                </a:lnTo>
                <a:lnTo>
                  <a:pt x="3269" y="1053"/>
                </a:lnTo>
                <a:lnTo>
                  <a:pt x="3269" y="1047"/>
                </a:lnTo>
                <a:lnTo>
                  <a:pt x="3269" y="1036"/>
                </a:lnTo>
                <a:lnTo>
                  <a:pt x="3269" y="1036"/>
                </a:lnTo>
                <a:lnTo>
                  <a:pt x="3296" y="1009"/>
                </a:lnTo>
                <a:lnTo>
                  <a:pt x="3318" y="986"/>
                </a:lnTo>
                <a:lnTo>
                  <a:pt x="3318" y="986"/>
                </a:lnTo>
                <a:lnTo>
                  <a:pt x="3324" y="981"/>
                </a:lnTo>
                <a:lnTo>
                  <a:pt x="3335" y="975"/>
                </a:lnTo>
                <a:lnTo>
                  <a:pt x="3351" y="970"/>
                </a:lnTo>
                <a:lnTo>
                  <a:pt x="3351" y="970"/>
                </a:lnTo>
                <a:lnTo>
                  <a:pt x="3357" y="970"/>
                </a:lnTo>
                <a:lnTo>
                  <a:pt x="3373" y="975"/>
                </a:lnTo>
                <a:lnTo>
                  <a:pt x="3373" y="975"/>
                </a:lnTo>
                <a:lnTo>
                  <a:pt x="3379" y="975"/>
                </a:lnTo>
                <a:lnTo>
                  <a:pt x="3385" y="970"/>
                </a:lnTo>
                <a:lnTo>
                  <a:pt x="3396" y="964"/>
                </a:lnTo>
                <a:lnTo>
                  <a:pt x="3396" y="964"/>
                </a:lnTo>
                <a:lnTo>
                  <a:pt x="3418" y="964"/>
                </a:lnTo>
                <a:lnTo>
                  <a:pt x="3434" y="975"/>
                </a:lnTo>
                <a:lnTo>
                  <a:pt x="3456" y="975"/>
                </a:lnTo>
                <a:lnTo>
                  <a:pt x="3456" y="975"/>
                </a:lnTo>
                <a:lnTo>
                  <a:pt x="3462" y="959"/>
                </a:lnTo>
                <a:lnTo>
                  <a:pt x="3462" y="959"/>
                </a:lnTo>
                <a:lnTo>
                  <a:pt x="3467" y="942"/>
                </a:lnTo>
                <a:lnTo>
                  <a:pt x="3478" y="926"/>
                </a:lnTo>
                <a:lnTo>
                  <a:pt x="3478" y="926"/>
                </a:lnTo>
                <a:lnTo>
                  <a:pt x="3495" y="920"/>
                </a:lnTo>
                <a:lnTo>
                  <a:pt x="3506" y="915"/>
                </a:lnTo>
                <a:lnTo>
                  <a:pt x="3517" y="937"/>
                </a:lnTo>
                <a:lnTo>
                  <a:pt x="3517" y="937"/>
                </a:lnTo>
                <a:lnTo>
                  <a:pt x="3517" y="937"/>
                </a:lnTo>
                <a:lnTo>
                  <a:pt x="3528" y="937"/>
                </a:lnTo>
                <a:lnTo>
                  <a:pt x="3528" y="937"/>
                </a:lnTo>
                <a:lnTo>
                  <a:pt x="3550" y="909"/>
                </a:lnTo>
                <a:lnTo>
                  <a:pt x="3550" y="909"/>
                </a:lnTo>
                <a:lnTo>
                  <a:pt x="3561" y="898"/>
                </a:lnTo>
                <a:lnTo>
                  <a:pt x="3550" y="926"/>
                </a:lnTo>
                <a:lnTo>
                  <a:pt x="3550" y="926"/>
                </a:lnTo>
                <a:lnTo>
                  <a:pt x="3533" y="942"/>
                </a:lnTo>
                <a:lnTo>
                  <a:pt x="3511" y="970"/>
                </a:lnTo>
                <a:lnTo>
                  <a:pt x="3511" y="970"/>
                </a:lnTo>
                <a:lnTo>
                  <a:pt x="3506" y="981"/>
                </a:lnTo>
                <a:lnTo>
                  <a:pt x="3495" y="992"/>
                </a:lnTo>
                <a:lnTo>
                  <a:pt x="3495" y="992"/>
                </a:lnTo>
                <a:lnTo>
                  <a:pt x="3478" y="1009"/>
                </a:lnTo>
                <a:lnTo>
                  <a:pt x="3473" y="1014"/>
                </a:lnTo>
                <a:lnTo>
                  <a:pt x="3473" y="1014"/>
                </a:lnTo>
                <a:lnTo>
                  <a:pt x="3467" y="1058"/>
                </a:lnTo>
                <a:lnTo>
                  <a:pt x="3467" y="1058"/>
                </a:lnTo>
                <a:lnTo>
                  <a:pt x="3467" y="1102"/>
                </a:lnTo>
                <a:lnTo>
                  <a:pt x="3467" y="1102"/>
                </a:lnTo>
                <a:lnTo>
                  <a:pt x="3473" y="1124"/>
                </a:lnTo>
                <a:lnTo>
                  <a:pt x="3473" y="1124"/>
                </a:lnTo>
                <a:lnTo>
                  <a:pt x="3478" y="1119"/>
                </a:lnTo>
                <a:lnTo>
                  <a:pt x="3489" y="1113"/>
                </a:lnTo>
                <a:lnTo>
                  <a:pt x="3489" y="1113"/>
                </a:lnTo>
                <a:lnTo>
                  <a:pt x="3500" y="1097"/>
                </a:lnTo>
                <a:lnTo>
                  <a:pt x="3511" y="1086"/>
                </a:lnTo>
                <a:lnTo>
                  <a:pt x="3511" y="1086"/>
                </a:lnTo>
                <a:lnTo>
                  <a:pt x="3511" y="1075"/>
                </a:lnTo>
                <a:lnTo>
                  <a:pt x="3511" y="1069"/>
                </a:lnTo>
                <a:lnTo>
                  <a:pt x="3511" y="1069"/>
                </a:lnTo>
                <a:lnTo>
                  <a:pt x="3517" y="1069"/>
                </a:lnTo>
                <a:lnTo>
                  <a:pt x="3528" y="1064"/>
                </a:lnTo>
                <a:lnTo>
                  <a:pt x="3528" y="1064"/>
                </a:lnTo>
                <a:lnTo>
                  <a:pt x="3533" y="1058"/>
                </a:lnTo>
                <a:lnTo>
                  <a:pt x="3533" y="1047"/>
                </a:lnTo>
                <a:lnTo>
                  <a:pt x="3533" y="1047"/>
                </a:lnTo>
                <a:lnTo>
                  <a:pt x="3539" y="1036"/>
                </a:lnTo>
                <a:lnTo>
                  <a:pt x="3544" y="1031"/>
                </a:lnTo>
                <a:lnTo>
                  <a:pt x="3544" y="1031"/>
                </a:lnTo>
                <a:lnTo>
                  <a:pt x="3544" y="1014"/>
                </a:lnTo>
                <a:lnTo>
                  <a:pt x="3544" y="1014"/>
                </a:lnTo>
                <a:lnTo>
                  <a:pt x="3550" y="998"/>
                </a:lnTo>
                <a:lnTo>
                  <a:pt x="3539" y="992"/>
                </a:lnTo>
                <a:lnTo>
                  <a:pt x="3539" y="992"/>
                </a:lnTo>
                <a:lnTo>
                  <a:pt x="3539" y="992"/>
                </a:lnTo>
                <a:lnTo>
                  <a:pt x="3544" y="975"/>
                </a:lnTo>
                <a:lnTo>
                  <a:pt x="3544" y="975"/>
                </a:lnTo>
                <a:lnTo>
                  <a:pt x="3550" y="964"/>
                </a:lnTo>
                <a:lnTo>
                  <a:pt x="3577" y="959"/>
                </a:lnTo>
                <a:lnTo>
                  <a:pt x="3577" y="959"/>
                </a:lnTo>
                <a:lnTo>
                  <a:pt x="3588" y="948"/>
                </a:lnTo>
                <a:lnTo>
                  <a:pt x="3599" y="942"/>
                </a:lnTo>
                <a:lnTo>
                  <a:pt x="3605" y="948"/>
                </a:lnTo>
                <a:lnTo>
                  <a:pt x="3605" y="948"/>
                </a:lnTo>
                <a:lnTo>
                  <a:pt x="3616" y="953"/>
                </a:lnTo>
                <a:lnTo>
                  <a:pt x="3622" y="959"/>
                </a:lnTo>
                <a:lnTo>
                  <a:pt x="3627" y="953"/>
                </a:lnTo>
                <a:lnTo>
                  <a:pt x="3627" y="953"/>
                </a:lnTo>
                <a:lnTo>
                  <a:pt x="3655" y="920"/>
                </a:lnTo>
                <a:lnTo>
                  <a:pt x="3655" y="920"/>
                </a:lnTo>
                <a:lnTo>
                  <a:pt x="3671" y="909"/>
                </a:lnTo>
                <a:lnTo>
                  <a:pt x="3693" y="898"/>
                </a:lnTo>
                <a:lnTo>
                  <a:pt x="3693" y="898"/>
                </a:lnTo>
                <a:lnTo>
                  <a:pt x="3715" y="904"/>
                </a:lnTo>
                <a:lnTo>
                  <a:pt x="3715" y="904"/>
                </a:lnTo>
                <a:lnTo>
                  <a:pt x="3715" y="893"/>
                </a:lnTo>
                <a:lnTo>
                  <a:pt x="3721" y="876"/>
                </a:lnTo>
                <a:lnTo>
                  <a:pt x="3721" y="876"/>
                </a:lnTo>
                <a:lnTo>
                  <a:pt x="3715" y="854"/>
                </a:lnTo>
                <a:lnTo>
                  <a:pt x="3715" y="854"/>
                </a:lnTo>
                <a:lnTo>
                  <a:pt x="3721" y="843"/>
                </a:lnTo>
                <a:lnTo>
                  <a:pt x="3726" y="838"/>
                </a:lnTo>
                <a:lnTo>
                  <a:pt x="3732" y="832"/>
                </a:lnTo>
                <a:lnTo>
                  <a:pt x="3732" y="832"/>
                </a:lnTo>
                <a:lnTo>
                  <a:pt x="3754" y="838"/>
                </a:lnTo>
                <a:lnTo>
                  <a:pt x="3770" y="843"/>
                </a:lnTo>
                <a:lnTo>
                  <a:pt x="3770" y="843"/>
                </a:lnTo>
                <a:lnTo>
                  <a:pt x="3776" y="849"/>
                </a:lnTo>
                <a:lnTo>
                  <a:pt x="3781" y="860"/>
                </a:lnTo>
                <a:lnTo>
                  <a:pt x="3787" y="860"/>
                </a:lnTo>
                <a:lnTo>
                  <a:pt x="3787" y="860"/>
                </a:lnTo>
                <a:lnTo>
                  <a:pt x="3803" y="854"/>
                </a:lnTo>
                <a:lnTo>
                  <a:pt x="3814" y="849"/>
                </a:lnTo>
                <a:lnTo>
                  <a:pt x="3814" y="849"/>
                </a:lnTo>
                <a:lnTo>
                  <a:pt x="3814" y="838"/>
                </a:lnTo>
                <a:lnTo>
                  <a:pt x="3820" y="827"/>
                </a:lnTo>
                <a:lnTo>
                  <a:pt x="3820" y="827"/>
                </a:lnTo>
                <a:lnTo>
                  <a:pt x="3831" y="821"/>
                </a:lnTo>
                <a:lnTo>
                  <a:pt x="3831" y="810"/>
                </a:lnTo>
                <a:lnTo>
                  <a:pt x="3831" y="810"/>
                </a:lnTo>
                <a:lnTo>
                  <a:pt x="3825" y="799"/>
                </a:lnTo>
                <a:lnTo>
                  <a:pt x="3809" y="788"/>
                </a:lnTo>
                <a:lnTo>
                  <a:pt x="3809" y="788"/>
                </a:lnTo>
                <a:close/>
                <a:moveTo>
                  <a:pt x="2199" y="1268"/>
                </a:moveTo>
                <a:lnTo>
                  <a:pt x="2199" y="1268"/>
                </a:lnTo>
                <a:lnTo>
                  <a:pt x="2183" y="1262"/>
                </a:lnTo>
                <a:lnTo>
                  <a:pt x="2177" y="1262"/>
                </a:lnTo>
                <a:lnTo>
                  <a:pt x="2161" y="1251"/>
                </a:lnTo>
                <a:lnTo>
                  <a:pt x="2155" y="1262"/>
                </a:lnTo>
                <a:lnTo>
                  <a:pt x="2128" y="1262"/>
                </a:lnTo>
                <a:lnTo>
                  <a:pt x="2111" y="1246"/>
                </a:lnTo>
                <a:lnTo>
                  <a:pt x="2111" y="1246"/>
                </a:lnTo>
                <a:lnTo>
                  <a:pt x="2122" y="1229"/>
                </a:lnTo>
                <a:lnTo>
                  <a:pt x="2122" y="1229"/>
                </a:lnTo>
                <a:lnTo>
                  <a:pt x="2128" y="1212"/>
                </a:lnTo>
                <a:lnTo>
                  <a:pt x="2139" y="1201"/>
                </a:lnTo>
                <a:lnTo>
                  <a:pt x="2139" y="1201"/>
                </a:lnTo>
                <a:lnTo>
                  <a:pt x="2150" y="1201"/>
                </a:lnTo>
                <a:lnTo>
                  <a:pt x="2155" y="1201"/>
                </a:lnTo>
                <a:lnTo>
                  <a:pt x="2155" y="1201"/>
                </a:lnTo>
                <a:lnTo>
                  <a:pt x="2161" y="1223"/>
                </a:lnTo>
                <a:lnTo>
                  <a:pt x="2161" y="1223"/>
                </a:lnTo>
                <a:lnTo>
                  <a:pt x="2161" y="1223"/>
                </a:lnTo>
                <a:lnTo>
                  <a:pt x="2166" y="1229"/>
                </a:lnTo>
                <a:lnTo>
                  <a:pt x="2166" y="1229"/>
                </a:lnTo>
                <a:lnTo>
                  <a:pt x="2183" y="1229"/>
                </a:lnTo>
                <a:lnTo>
                  <a:pt x="2183" y="1229"/>
                </a:lnTo>
                <a:lnTo>
                  <a:pt x="2199" y="1223"/>
                </a:lnTo>
                <a:lnTo>
                  <a:pt x="2199" y="1223"/>
                </a:lnTo>
                <a:lnTo>
                  <a:pt x="2205" y="1223"/>
                </a:lnTo>
                <a:lnTo>
                  <a:pt x="2210" y="1229"/>
                </a:lnTo>
                <a:lnTo>
                  <a:pt x="2210" y="1229"/>
                </a:lnTo>
                <a:lnTo>
                  <a:pt x="2238" y="1246"/>
                </a:lnTo>
                <a:lnTo>
                  <a:pt x="2255" y="1251"/>
                </a:lnTo>
                <a:lnTo>
                  <a:pt x="2260" y="1262"/>
                </a:lnTo>
                <a:lnTo>
                  <a:pt x="2260" y="1262"/>
                </a:lnTo>
                <a:lnTo>
                  <a:pt x="2255" y="1268"/>
                </a:lnTo>
                <a:lnTo>
                  <a:pt x="2249" y="1279"/>
                </a:lnTo>
                <a:lnTo>
                  <a:pt x="2249" y="1279"/>
                </a:lnTo>
                <a:lnTo>
                  <a:pt x="2238" y="1279"/>
                </a:lnTo>
                <a:lnTo>
                  <a:pt x="2232" y="1284"/>
                </a:lnTo>
                <a:lnTo>
                  <a:pt x="2227" y="1279"/>
                </a:lnTo>
                <a:lnTo>
                  <a:pt x="2227" y="1279"/>
                </a:lnTo>
                <a:lnTo>
                  <a:pt x="2210" y="1273"/>
                </a:lnTo>
                <a:lnTo>
                  <a:pt x="2199" y="1268"/>
                </a:lnTo>
                <a:lnTo>
                  <a:pt x="2199" y="1268"/>
                </a:lnTo>
                <a:close/>
                <a:moveTo>
                  <a:pt x="2277" y="1615"/>
                </a:moveTo>
                <a:lnTo>
                  <a:pt x="2277" y="1615"/>
                </a:lnTo>
                <a:lnTo>
                  <a:pt x="2260" y="1604"/>
                </a:lnTo>
                <a:lnTo>
                  <a:pt x="2260" y="1604"/>
                </a:lnTo>
                <a:lnTo>
                  <a:pt x="2249" y="1593"/>
                </a:lnTo>
                <a:lnTo>
                  <a:pt x="2238" y="1576"/>
                </a:lnTo>
                <a:lnTo>
                  <a:pt x="2238" y="1576"/>
                </a:lnTo>
                <a:lnTo>
                  <a:pt x="2216" y="1549"/>
                </a:lnTo>
                <a:lnTo>
                  <a:pt x="2216" y="1549"/>
                </a:lnTo>
                <a:lnTo>
                  <a:pt x="2210" y="1538"/>
                </a:lnTo>
                <a:lnTo>
                  <a:pt x="2210" y="1532"/>
                </a:lnTo>
                <a:lnTo>
                  <a:pt x="2210" y="1532"/>
                </a:lnTo>
                <a:lnTo>
                  <a:pt x="2199" y="1510"/>
                </a:lnTo>
                <a:lnTo>
                  <a:pt x="2199" y="1510"/>
                </a:lnTo>
                <a:lnTo>
                  <a:pt x="2194" y="1499"/>
                </a:lnTo>
                <a:lnTo>
                  <a:pt x="2194" y="1482"/>
                </a:lnTo>
                <a:lnTo>
                  <a:pt x="2194" y="1482"/>
                </a:lnTo>
                <a:lnTo>
                  <a:pt x="2183" y="1460"/>
                </a:lnTo>
                <a:lnTo>
                  <a:pt x="2188" y="1455"/>
                </a:lnTo>
                <a:lnTo>
                  <a:pt x="2188" y="1455"/>
                </a:lnTo>
                <a:lnTo>
                  <a:pt x="2194" y="1455"/>
                </a:lnTo>
                <a:lnTo>
                  <a:pt x="2194" y="1455"/>
                </a:lnTo>
                <a:lnTo>
                  <a:pt x="2205" y="1471"/>
                </a:lnTo>
                <a:lnTo>
                  <a:pt x="2205" y="1482"/>
                </a:lnTo>
                <a:lnTo>
                  <a:pt x="2205" y="1482"/>
                </a:lnTo>
                <a:lnTo>
                  <a:pt x="2216" y="1488"/>
                </a:lnTo>
                <a:lnTo>
                  <a:pt x="2227" y="1510"/>
                </a:lnTo>
                <a:lnTo>
                  <a:pt x="2227" y="1510"/>
                </a:lnTo>
                <a:lnTo>
                  <a:pt x="2238" y="1532"/>
                </a:lnTo>
                <a:lnTo>
                  <a:pt x="2238" y="1532"/>
                </a:lnTo>
                <a:lnTo>
                  <a:pt x="2238" y="1532"/>
                </a:lnTo>
                <a:lnTo>
                  <a:pt x="2255" y="1554"/>
                </a:lnTo>
                <a:lnTo>
                  <a:pt x="2255" y="1554"/>
                </a:lnTo>
                <a:lnTo>
                  <a:pt x="2266" y="1576"/>
                </a:lnTo>
                <a:lnTo>
                  <a:pt x="2266" y="1593"/>
                </a:lnTo>
                <a:lnTo>
                  <a:pt x="2266" y="1593"/>
                </a:lnTo>
                <a:lnTo>
                  <a:pt x="2271" y="1604"/>
                </a:lnTo>
                <a:lnTo>
                  <a:pt x="2277" y="1609"/>
                </a:lnTo>
                <a:lnTo>
                  <a:pt x="2282" y="1620"/>
                </a:lnTo>
                <a:lnTo>
                  <a:pt x="2277" y="1615"/>
                </a:lnTo>
                <a:close/>
                <a:moveTo>
                  <a:pt x="2315" y="1223"/>
                </a:moveTo>
                <a:lnTo>
                  <a:pt x="2315" y="1223"/>
                </a:lnTo>
                <a:lnTo>
                  <a:pt x="2315" y="1223"/>
                </a:lnTo>
                <a:lnTo>
                  <a:pt x="2321" y="1218"/>
                </a:lnTo>
                <a:lnTo>
                  <a:pt x="2326" y="1207"/>
                </a:lnTo>
                <a:lnTo>
                  <a:pt x="2326" y="1207"/>
                </a:lnTo>
                <a:lnTo>
                  <a:pt x="2332" y="1201"/>
                </a:lnTo>
                <a:lnTo>
                  <a:pt x="2343" y="1201"/>
                </a:lnTo>
                <a:lnTo>
                  <a:pt x="2343" y="1201"/>
                </a:lnTo>
                <a:lnTo>
                  <a:pt x="2365" y="1196"/>
                </a:lnTo>
                <a:lnTo>
                  <a:pt x="2376" y="1201"/>
                </a:lnTo>
                <a:lnTo>
                  <a:pt x="2376" y="1201"/>
                </a:lnTo>
                <a:lnTo>
                  <a:pt x="2376" y="1207"/>
                </a:lnTo>
                <a:lnTo>
                  <a:pt x="2365" y="1212"/>
                </a:lnTo>
                <a:lnTo>
                  <a:pt x="2365" y="1212"/>
                </a:lnTo>
                <a:lnTo>
                  <a:pt x="2354" y="1223"/>
                </a:lnTo>
                <a:lnTo>
                  <a:pt x="2354" y="1223"/>
                </a:lnTo>
                <a:lnTo>
                  <a:pt x="2348" y="1240"/>
                </a:lnTo>
                <a:lnTo>
                  <a:pt x="2348" y="1240"/>
                </a:lnTo>
                <a:lnTo>
                  <a:pt x="2354" y="1251"/>
                </a:lnTo>
                <a:lnTo>
                  <a:pt x="2370" y="1268"/>
                </a:lnTo>
                <a:lnTo>
                  <a:pt x="2370" y="1268"/>
                </a:lnTo>
                <a:lnTo>
                  <a:pt x="2381" y="1279"/>
                </a:lnTo>
                <a:lnTo>
                  <a:pt x="2381" y="1279"/>
                </a:lnTo>
                <a:lnTo>
                  <a:pt x="2376" y="1290"/>
                </a:lnTo>
                <a:lnTo>
                  <a:pt x="2376" y="1295"/>
                </a:lnTo>
                <a:lnTo>
                  <a:pt x="2370" y="1301"/>
                </a:lnTo>
                <a:lnTo>
                  <a:pt x="2370" y="1301"/>
                </a:lnTo>
                <a:lnTo>
                  <a:pt x="2354" y="1301"/>
                </a:lnTo>
                <a:lnTo>
                  <a:pt x="2354" y="1301"/>
                </a:lnTo>
                <a:lnTo>
                  <a:pt x="2348" y="1301"/>
                </a:lnTo>
                <a:lnTo>
                  <a:pt x="2348" y="1295"/>
                </a:lnTo>
                <a:lnTo>
                  <a:pt x="2348" y="1295"/>
                </a:lnTo>
                <a:lnTo>
                  <a:pt x="2343" y="1290"/>
                </a:lnTo>
                <a:lnTo>
                  <a:pt x="2343" y="1290"/>
                </a:lnTo>
                <a:lnTo>
                  <a:pt x="2337" y="1273"/>
                </a:lnTo>
                <a:lnTo>
                  <a:pt x="2337" y="1273"/>
                </a:lnTo>
                <a:lnTo>
                  <a:pt x="2337" y="1268"/>
                </a:lnTo>
                <a:lnTo>
                  <a:pt x="2332" y="1257"/>
                </a:lnTo>
                <a:lnTo>
                  <a:pt x="2326" y="1240"/>
                </a:lnTo>
                <a:lnTo>
                  <a:pt x="2326" y="1240"/>
                </a:lnTo>
                <a:lnTo>
                  <a:pt x="2315" y="1223"/>
                </a:lnTo>
                <a:lnTo>
                  <a:pt x="2315" y="1223"/>
                </a:lnTo>
                <a:close/>
                <a:moveTo>
                  <a:pt x="2387" y="1482"/>
                </a:moveTo>
                <a:lnTo>
                  <a:pt x="2387" y="1482"/>
                </a:lnTo>
                <a:lnTo>
                  <a:pt x="2376" y="1482"/>
                </a:lnTo>
                <a:lnTo>
                  <a:pt x="2365" y="1482"/>
                </a:lnTo>
                <a:lnTo>
                  <a:pt x="2365" y="1482"/>
                </a:lnTo>
                <a:lnTo>
                  <a:pt x="2359" y="1477"/>
                </a:lnTo>
                <a:lnTo>
                  <a:pt x="2359" y="1477"/>
                </a:lnTo>
                <a:lnTo>
                  <a:pt x="2354" y="1460"/>
                </a:lnTo>
                <a:lnTo>
                  <a:pt x="2354" y="1460"/>
                </a:lnTo>
                <a:lnTo>
                  <a:pt x="2343" y="1449"/>
                </a:lnTo>
                <a:lnTo>
                  <a:pt x="2337" y="1444"/>
                </a:lnTo>
                <a:lnTo>
                  <a:pt x="2337" y="1444"/>
                </a:lnTo>
                <a:lnTo>
                  <a:pt x="2332" y="1433"/>
                </a:lnTo>
                <a:lnTo>
                  <a:pt x="2343" y="1427"/>
                </a:lnTo>
                <a:lnTo>
                  <a:pt x="2343" y="1427"/>
                </a:lnTo>
                <a:lnTo>
                  <a:pt x="2354" y="1433"/>
                </a:lnTo>
                <a:lnTo>
                  <a:pt x="2354" y="1433"/>
                </a:lnTo>
                <a:lnTo>
                  <a:pt x="2381" y="1455"/>
                </a:lnTo>
                <a:lnTo>
                  <a:pt x="2381" y="1455"/>
                </a:lnTo>
                <a:lnTo>
                  <a:pt x="2392" y="1466"/>
                </a:lnTo>
                <a:lnTo>
                  <a:pt x="2398" y="1466"/>
                </a:lnTo>
                <a:lnTo>
                  <a:pt x="2398" y="1466"/>
                </a:lnTo>
                <a:lnTo>
                  <a:pt x="2403" y="1471"/>
                </a:lnTo>
                <a:lnTo>
                  <a:pt x="2403" y="1471"/>
                </a:lnTo>
                <a:lnTo>
                  <a:pt x="2387" y="1482"/>
                </a:lnTo>
                <a:lnTo>
                  <a:pt x="2387" y="1482"/>
                </a:lnTo>
                <a:close/>
                <a:moveTo>
                  <a:pt x="2458" y="1229"/>
                </a:moveTo>
                <a:lnTo>
                  <a:pt x="2453" y="1240"/>
                </a:lnTo>
                <a:lnTo>
                  <a:pt x="2453" y="1240"/>
                </a:lnTo>
                <a:lnTo>
                  <a:pt x="2447" y="1234"/>
                </a:lnTo>
                <a:lnTo>
                  <a:pt x="2436" y="1223"/>
                </a:lnTo>
                <a:lnTo>
                  <a:pt x="2436" y="1223"/>
                </a:lnTo>
                <a:lnTo>
                  <a:pt x="2436" y="1218"/>
                </a:lnTo>
                <a:lnTo>
                  <a:pt x="2442" y="1212"/>
                </a:lnTo>
                <a:lnTo>
                  <a:pt x="2447" y="1207"/>
                </a:lnTo>
                <a:lnTo>
                  <a:pt x="2469" y="1223"/>
                </a:lnTo>
                <a:lnTo>
                  <a:pt x="2458" y="1229"/>
                </a:lnTo>
                <a:close/>
                <a:moveTo>
                  <a:pt x="3109" y="1438"/>
                </a:moveTo>
                <a:lnTo>
                  <a:pt x="3109" y="1438"/>
                </a:lnTo>
                <a:lnTo>
                  <a:pt x="3109" y="1433"/>
                </a:lnTo>
                <a:lnTo>
                  <a:pt x="3109" y="1433"/>
                </a:lnTo>
                <a:lnTo>
                  <a:pt x="3109" y="1438"/>
                </a:lnTo>
                <a:lnTo>
                  <a:pt x="3109" y="1438"/>
                </a:lnTo>
                <a:close/>
                <a:moveTo>
                  <a:pt x="2569" y="1538"/>
                </a:moveTo>
                <a:lnTo>
                  <a:pt x="2569" y="1538"/>
                </a:lnTo>
                <a:lnTo>
                  <a:pt x="2569" y="1532"/>
                </a:lnTo>
                <a:lnTo>
                  <a:pt x="2569" y="1532"/>
                </a:lnTo>
                <a:lnTo>
                  <a:pt x="2569" y="1538"/>
                </a:lnTo>
                <a:lnTo>
                  <a:pt x="2569" y="1538"/>
                </a:lnTo>
                <a:close/>
                <a:moveTo>
                  <a:pt x="2354" y="1890"/>
                </a:moveTo>
                <a:lnTo>
                  <a:pt x="2343" y="1879"/>
                </a:lnTo>
                <a:lnTo>
                  <a:pt x="2343" y="1879"/>
                </a:lnTo>
                <a:lnTo>
                  <a:pt x="2321" y="1907"/>
                </a:lnTo>
                <a:lnTo>
                  <a:pt x="2321" y="1907"/>
                </a:lnTo>
                <a:lnTo>
                  <a:pt x="2315" y="1918"/>
                </a:lnTo>
                <a:lnTo>
                  <a:pt x="2304" y="1929"/>
                </a:lnTo>
                <a:lnTo>
                  <a:pt x="2304" y="1929"/>
                </a:lnTo>
                <a:lnTo>
                  <a:pt x="2293" y="1934"/>
                </a:lnTo>
                <a:lnTo>
                  <a:pt x="2288" y="1940"/>
                </a:lnTo>
                <a:lnTo>
                  <a:pt x="2288" y="1940"/>
                </a:lnTo>
                <a:lnTo>
                  <a:pt x="2288" y="1956"/>
                </a:lnTo>
                <a:lnTo>
                  <a:pt x="2288" y="1978"/>
                </a:lnTo>
                <a:lnTo>
                  <a:pt x="2288" y="1978"/>
                </a:lnTo>
                <a:lnTo>
                  <a:pt x="2277" y="1995"/>
                </a:lnTo>
                <a:lnTo>
                  <a:pt x="2277" y="2001"/>
                </a:lnTo>
                <a:lnTo>
                  <a:pt x="2277" y="2006"/>
                </a:lnTo>
                <a:lnTo>
                  <a:pt x="2277" y="2006"/>
                </a:lnTo>
                <a:lnTo>
                  <a:pt x="2282" y="2034"/>
                </a:lnTo>
                <a:lnTo>
                  <a:pt x="2282" y="2034"/>
                </a:lnTo>
                <a:lnTo>
                  <a:pt x="2288" y="2039"/>
                </a:lnTo>
                <a:lnTo>
                  <a:pt x="2299" y="2045"/>
                </a:lnTo>
                <a:lnTo>
                  <a:pt x="2299" y="2045"/>
                </a:lnTo>
                <a:lnTo>
                  <a:pt x="2310" y="2034"/>
                </a:lnTo>
                <a:lnTo>
                  <a:pt x="2321" y="2028"/>
                </a:lnTo>
                <a:lnTo>
                  <a:pt x="2321" y="2028"/>
                </a:lnTo>
                <a:lnTo>
                  <a:pt x="2332" y="2012"/>
                </a:lnTo>
                <a:lnTo>
                  <a:pt x="2337" y="1990"/>
                </a:lnTo>
                <a:lnTo>
                  <a:pt x="2337" y="1990"/>
                </a:lnTo>
                <a:lnTo>
                  <a:pt x="2337" y="1973"/>
                </a:lnTo>
                <a:lnTo>
                  <a:pt x="2343" y="1951"/>
                </a:lnTo>
                <a:lnTo>
                  <a:pt x="2343" y="1951"/>
                </a:lnTo>
                <a:lnTo>
                  <a:pt x="2354" y="1934"/>
                </a:lnTo>
                <a:lnTo>
                  <a:pt x="2354" y="1918"/>
                </a:lnTo>
                <a:lnTo>
                  <a:pt x="2354" y="1918"/>
                </a:lnTo>
                <a:lnTo>
                  <a:pt x="2354" y="1890"/>
                </a:lnTo>
                <a:lnTo>
                  <a:pt x="2354" y="1890"/>
                </a:lnTo>
                <a:close/>
                <a:moveTo>
                  <a:pt x="2321" y="1857"/>
                </a:moveTo>
                <a:lnTo>
                  <a:pt x="2310" y="1846"/>
                </a:lnTo>
                <a:lnTo>
                  <a:pt x="2310" y="1846"/>
                </a:lnTo>
                <a:lnTo>
                  <a:pt x="2304" y="1852"/>
                </a:lnTo>
                <a:lnTo>
                  <a:pt x="2304" y="1857"/>
                </a:lnTo>
                <a:lnTo>
                  <a:pt x="2304" y="1863"/>
                </a:lnTo>
                <a:lnTo>
                  <a:pt x="2304" y="1863"/>
                </a:lnTo>
                <a:lnTo>
                  <a:pt x="2310" y="1863"/>
                </a:lnTo>
                <a:lnTo>
                  <a:pt x="2315" y="1863"/>
                </a:lnTo>
                <a:lnTo>
                  <a:pt x="2321" y="1857"/>
                </a:lnTo>
                <a:lnTo>
                  <a:pt x="2321" y="1857"/>
                </a:lnTo>
                <a:close/>
                <a:moveTo>
                  <a:pt x="2398" y="1802"/>
                </a:moveTo>
                <a:lnTo>
                  <a:pt x="2403" y="1808"/>
                </a:lnTo>
                <a:lnTo>
                  <a:pt x="2409" y="1802"/>
                </a:lnTo>
                <a:lnTo>
                  <a:pt x="2403" y="1797"/>
                </a:lnTo>
                <a:lnTo>
                  <a:pt x="2398" y="1802"/>
                </a:lnTo>
                <a:close/>
                <a:moveTo>
                  <a:pt x="2414" y="1868"/>
                </a:moveTo>
                <a:lnTo>
                  <a:pt x="2425" y="1879"/>
                </a:lnTo>
                <a:lnTo>
                  <a:pt x="2431" y="1868"/>
                </a:lnTo>
                <a:lnTo>
                  <a:pt x="2420" y="1863"/>
                </a:lnTo>
                <a:lnTo>
                  <a:pt x="2414" y="1868"/>
                </a:lnTo>
                <a:close/>
                <a:moveTo>
                  <a:pt x="2668" y="1653"/>
                </a:moveTo>
                <a:lnTo>
                  <a:pt x="2657" y="1659"/>
                </a:lnTo>
                <a:lnTo>
                  <a:pt x="2657" y="1659"/>
                </a:lnTo>
                <a:lnTo>
                  <a:pt x="2662" y="1686"/>
                </a:lnTo>
                <a:lnTo>
                  <a:pt x="2662" y="1686"/>
                </a:lnTo>
                <a:lnTo>
                  <a:pt x="2668" y="1697"/>
                </a:lnTo>
                <a:lnTo>
                  <a:pt x="2673" y="1697"/>
                </a:lnTo>
                <a:lnTo>
                  <a:pt x="2673" y="1697"/>
                </a:lnTo>
                <a:lnTo>
                  <a:pt x="2684" y="1692"/>
                </a:lnTo>
                <a:lnTo>
                  <a:pt x="2690" y="1686"/>
                </a:lnTo>
                <a:lnTo>
                  <a:pt x="2690" y="1681"/>
                </a:lnTo>
                <a:lnTo>
                  <a:pt x="2690" y="1681"/>
                </a:lnTo>
                <a:lnTo>
                  <a:pt x="2684" y="1670"/>
                </a:lnTo>
                <a:lnTo>
                  <a:pt x="2679" y="1664"/>
                </a:lnTo>
                <a:lnTo>
                  <a:pt x="2668" y="1653"/>
                </a:lnTo>
                <a:close/>
                <a:moveTo>
                  <a:pt x="2596" y="1648"/>
                </a:moveTo>
                <a:lnTo>
                  <a:pt x="2602" y="1642"/>
                </a:lnTo>
                <a:lnTo>
                  <a:pt x="2596" y="1631"/>
                </a:lnTo>
                <a:lnTo>
                  <a:pt x="2580" y="1620"/>
                </a:lnTo>
                <a:lnTo>
                  <a:pt x="2580" y="1620"/>
                </a:lnTo>
                <a:lnTo>
                  <a:pt x="2574" y="1626"/>
                </a:lnTo>
                <a:lnTo>
                  <a:pt x="2580" y="1631"/>
                </a:lnTo>
                <a:lnTo>
                  <a:pt x="2580" y="1631"/>
                </a:lnTo>
                <a:lnTo>
                  <a:pt x="2585" y="1648"/>
                </a:lnTo>
                <a:lnTo>
                  <a:pt x="2596" y="1648"/>
                </a:lnTo>
                <a:close/>
                <a:moveTo>
                  <a:pt x="2596" y="1686"/>
                </a:moveTo>
                <a:lnTo>
                  <a:pt x="2585" y="1681"/>
                </a:lnTo>
                <a:lnTo>
                  <a:pt x="2585" y="1692"/>
                </a:lnTo>
                <a:lnTo>
                  <a:pt x="2596" y="1697"/>
                </a:lnTo>
                <a:lnTo>
                  <a:pt x="2596" y="1686"/>
                </a:lnTo>
                <a:close/>
                <a:moveTo>
                  <a:pt x="2591" y="1730"/>
                </a:moveTo>
                <a:lnTo>
                  <a:pt x="2596" y="1736"/>
                </a:lnTo>
                <a:lnTo>
                  <a:pt x="2602" y="1725"/>
                </a:lnTo>
                <a:lnTo>
                  <a:pt x="2602" y="1714"/>
                </a:lnTo>
                <a:lnTo>
                  <a:pt x="2591" y="1714"/>
                </a:lnTo>
                <a:lnTo>
                  <a:pt x="2591" y="1730"/>
                </a:lnTo>
                <a:close/>
                <a:moveTo>
                  <a:pt x="2591" y="1764"/>
                </a:moveTo>
                <a:lnTo>
                  <a:pt x="2596" y="1764"/>
                </a:lnTo>
                <a:lnTo>
                  <a:pt x="2596" y="1747"/>
                </a:lnTo>
                <a:lnTo>
                  <a:pt x="2585" y="1747"/>
                </a:lnTo>
                <a:lnTo>
                  <a:pt x="2591" y="1764"/>
                </a:lnTo>
                <a:close/>
                <a:moveTo>
                  <a:pt x="3103" y="1477"/>
                </a:moveTo>
                <a:lnTo>
                  <a:pt x="3103" y="1477"/>
                </a:lnTo>
                <a:lnTo>
                  <a:pt x="3092" y="1494"/>
                </a:lnTo>
                <a:lnTo>
                  <a:pt x="3092" y="1494"/>
                </a:lnTo>
                <a:lnTo>
                  <a:pt x="3087" y="1499"/>
                </a:lnTo>
                <a:lnTo>
                  <a:pt x="3087" y="1510"/>
                </a:lnTo>
                <a:lnTo>
                  <a:pt x="3087" y="1510"/>
                </a:lnTo>
                <a:lnTo>
                  <a:pt x="3098" y="1516"/>
                </a:lnTo>
                <a:lnTo>
                  <a:pt x="3103" y="1516"/>
                </a:lnTo>
                <a:lnTo>
                  <a:pt x="3103" y="1516"/>
                </a:lnTo>
                <a:lnTo>
                  <a:pt x="3103" y="1516"/>
                </a:lnTo>
                <a:lnTo>
                  <a:pt x="3109" y="1505"/>
                </a:lnTo>
                <a:lnTo>
                  <a:pt x="3114" y="1499"/>
                </a:lnTo>
                <a:lnTo>
                  <a:pt x="3114" y="1494"/>
                </a:lnTo>
                <a:lnTo>
                  <a:pt x="3114" y="1494"/>
                </a:lnTo>
                <a:lnTo>
                  <a:pt x="3114" y="1482"/>
                </a:lnTo>
                <a:lnTo>
                  <a:pt x="3120" y="1482"/>
                </a:lnTo>
                <a:lnTo>
                  <a:pt x="3103" y="1477"/>
                </a:lnTo>
                <a:close/>
                <a:moveTo>
                  <a:pt x="3186" y="1438"/>
                </a:moveTo>
                <a:lnTo>
                  <a:pt x="3164" y="1460"/>
                </a:lnTo>
                <a:lnTo>
                  <a:pt x="3164" y="1471"/>
                </a:lnTo>
                <a:lnTo>
                  <a:pt x="3175" y="1466"/>
                </a:lnTo>
                <a:lnTo>
                  <a:pt x="3175" y="1466"/>
                </a:lnTo>
                <a:lnTo>
                  <a:pt x="3186" y="1455"/>
                </a:lnTo>
                <a:lnTo>
                  <a:pt x="3186" y="1455"/>
                </a:lnTo>
                <a:lnTo>
                  <a:pt x="3186" y="1449"/>
                </a:lnTo>
                <a:lnTo>
                  <a:pt x="3186" y="1444"/>
                </a:lnTo>
                <a:lnTo>
                  <a:pt x="3186" y="1438"/>
                </a:lnTo>
                <a:lnTo>
                  <a:pt x="3186" y="1438"/>
                </a:lnTo>
                <a:close/>
                <a:moveTo>
                  <a:pt x="3114" y="1753"/>
                </a:moveTo>
                <a:lnTo>
                  <a:pt x="3114" y="1753"/>
                </a:lnTo>
                <a:lnTo>
                  <a:pt x="3125" y="1753"/>
                </a:lnTo>
                <a:lnTo>
                  <a:pt x="3136" y="1753"/>
                </a:lnTo>
                <a:lnTo>
                  <a:pt x="3142" y="1753"/>
                </a:lnTo>
                <a:lnTo>
                  <a:pt x="3142" y="1753"/>
                </a:lnTo>
                <a:lnTo>
                  <a:pt x="3147" y="1736"/>
                </a:lnTo>
                <a:lnTo>
                  <a:pt x="3147" y="1736"/>
                </a:lnTo>
                <a:lnTo>
                  <a:pt x="3153" y="1725"/>
                </a:lnTo>
                <a:lnTo>
                  <a:pt x="3153" y="1708"/>
                </a:lnTo>
                <a:lnTo>
                  <a:pt x="3153" y="1697"/>
                </a:lnTo>
                <a:lnTo>
                  <a:pt x="3153" y="1697"/>
                </a:lnTo>
                <a:lnTo>
                  <a:pt x="3153" y="1686"/>
                </a:lnTo>
                <a:lnTo>
                  <a:pt x="3153" y="1686"/>
                </a:lnTo>
                <a:lnTo>
                  <a:pt x="3164" y="1681"/>
                </a:lnTo>
                <a:lnTo>
                  <a:pt x="3164" y="1675"/>
                </a:lnTo>
                <a:lnTo>
                  <a:pt x="3164" y="1664"/>
                </a:lnTo>
                <a:lnTo>
                  <a:pt x="3164" y="1659"/>
                </a:lnTo>
                <a:lnTo>
                  <a:pt x="3159" y="1653"/>
                </a:lnTo>
                <a:lnTo>
                  <a:pt x="3153" y="1637"/>
                </a:lnTo>
                <a:lnTo>
                  <a:pt x="3147" y="1626"/>
                </a:lnTo>
                <a:lnTo>
                  <a:pt x="3147" y="1620"/>
                </a:lnTo>
                <a:lnTo>
                  <a:pt x="3142" y="1609"/>
                </a:lnTo>
                <a:lnTo>
                  <a:pt x="3131" y="1604"/>
                </a:lnTo>
                <a:lnTo>
                  <a:pt x="3109" y="1593"/>
                </a:lnTo>
                <a:lnTo>
                  <a:pt x="3120" y="1582"/>
                </a:lnTo>
                <a:lnTo>
                  <a:pt x="3120" y="1560"/>
                </a:lnTo>
                <a:lnTo>
                  <a:pt x="3120" y="1560"/>
                </a:lnTo>
                <a:lnTo>
                  <a:pt x="3109" y="1560"/>
                </a:lnTo>
                <a:lnTo>
                  <a:pt x="3103" y="1560"/>
                </a:lnTo>
                <a:lnTo>
                  <a:pt x="3098" y="1560"/>
                </a:lnTo>
                <a:lnTo>
                  <a:pt x="3098" y="1560"/>
                </a:lnTo>
                <a:lnTo>
                  <a:pt x="3087" y="1582"/>
                </a:lnTo>
                <a:lnTo>
                  <a:pt x="3087" y="1582"/>
                </a:lnTo>
                <a:lnTo>
                  <a:pt x="3087" y="1593"/>
                </a:lnTo>
                <a:lnTo>
                  <a:pt x="3087" y="1593"/>
                </a:lnTo>
                <a:lnTo>
                  <a:pt x="3092" y="1615"/>
                </a:lnTo>
                <a:lnTo>
                  <a:pt x="3087" y="1631"/>
                </a:lnTo>
                <a:lnTo>
                  <a:pt x="3087" y="1631"/>
                </a:lnTo>
                <a:lnTo>
                  <a:pt x="3065" y="1659"/>
                </a:lnTo>
                <a:lnTo>
                  <a:pt x="3065" y="1659"/>
                </a:lnTo>
                <a:lnTo>
                  <a:pt x="3054" y="1675"/>
                </a:lnTo>
                <a:lnTo>
                  <a:pt x="3048" y="1681"/>
                </a:lnTo>
                <a:lnTo>
                  <a:pt x="3048" y="1681"/>
                </a:lnTo>
                <a:lnTo>
                  <a:pt x="3048" y="1686"/>
                </a:lnTo>
                <a:lnTo>
                  <a:pt x="3037" y="1697"/>
                </a:lnTo>
                <a:lnTo>
                  <a:pt x="3037" y="1697"/>
                </a:lnTo>
                <a:lnTo>
                  <a:pt x="3026" y="1714"/>
                </a:lnTo>
                <a:lnTo>
                  <a:pt x="3015" y="1719"/>
                </a:lnTo>
                <a:lnTo>
                  <a:pt x="3010" y="1725"/>
                </a:lnTo>
                <a:lnTo>
                  <a:pt x="3010" y="1725"/>
                </a:lnTo>
                <a:lnTo>
                  <a:pt x="2988" y="1730"/>
                </a:lnTo>
                <a:lnTo>
                  <a:pt x="2988" y="1730"/>
                </a:lnTo>
                <a:lnTo>
                  <a:pt x="2982" y="1725"/>
                </a:lnTo>
                <a:lnTo>
                  <a:pt x="2971" y="1719"/>
                </a:lnTo>
                <a:lnTo>
                  <a:pt x="2971" y="1719"/>
                </a:lnTo>
                <a:lnTo>
                  <a:pt x="2966" y="1719"/>
                </a:lnTo>
                <a:lnTo>
                  <a:pt x="2960" y="1719"/>
                </a:lnTo>
                <a:lnTo>
                  <a:pt x="2960" y="1719"/>
                </a:lnTo>
                <a:lnTo>
                  <a:pt x="2966" y="1736"/>
                </a:lnTo>
                <a:lnTo>
                  <a:pt x="2966" y="1736"/>
                </a:lnTo>
                <a:lnTo>
                  <a:pt x="2977" y="1764"/>
                </a:lnTo>
                <a:lnTo>
                  <a:pt x="2977" y="1764"/>
                </a:lnTo>
                <a:lnTo>
                  <a:pt x="2988" y="1775"/>
                </a:lnTo>
                <a:lnTo>
                  <a:pt x="2988" y="1786"/>
                </a:lnTo>
                <a:lnTo>
                  <a:pt x="2988" y="1786"/>
                </a:lnTo>
                <a:lnTo>
                  <a:pt x="2993" y="1791"/>
                </a:lnTo>
                <a:lnTo>
                  <a:pt x="2999" y="1791"/>
                </a:lnTo>
                <a:lnTo>
                  <a:pt x="2999" y="1791"/>
                </a:lnTo>
                <a:lnTo>
                  <a:pt x="3004" y="1786"/>
                </a:lnTo>
                <a:lnTo>
                  <a:pt x="3015" y="1791"/>
                </a:lnTo>
                <a:lnTo>
                  <a:pt x="3015" y="1791"/>
                </a:lnTo>
                <a:lnTo>
                  <a:pt x="3037" y="1797"/>
                </a:lnTo>
                <a:lnTo>
                  <a:pt x="3037" y="1797"/>
                </a:lnTo>
                <a:lnTo>
                  <a:pt x="3054" y="1797"/>
                </a:lnTo>
                <a:lnTo>
                  <a:pt x="3065" y="1808"/>
                </a:lnTo>
                <a:lnTo>
                  <a:pt x="3070" y="1797"/>
                </a:lnTo>
                <a:lnTo>
                  <a:pt x="3070" y="1797"/>
                </a:lnTo>
                <a:lnTo>
                  <a:pt x="3065" y="1797"/>
                </a:lnTo>
                <a:lnTo>
                  <a:pt x="3059" y="1791"/>
                </a:lnTo>
                <a:lnTo>
                  <a:pt x="3054" y="1786"/>
                </a:lnTo>
                <a:lnTo>
                  <a:pt x="3054" y="1786"/>
                </a:lnTo>
                <a:lnTo>
                  <a:pt x="3059" y="1769"/>
                </a:lnTo>
                <a:lnTo>
                  <a:pt x="3059" y="1758"/>
                </a:lnTo>
                <a:lnTo>
                  <a:pt x="3065" y="1753"/>
                </a:lnTo>
                <a:lnTo>
                  <a:pt x="3065" y="1753"/>
                </a:lnTo>
                <a:lnTo>
                  <a:pt x="3076" y="1742"/>
                </a:lnTo>
                <a:lnTo>
                  <a:pt x="3076" y="1736"/>
                </a:lnTo>
                <a:lnTo>
                  <a:pt x="3076" y="1736"/>
                </a:lnTo>
                <a:lnTo>
                  <a:pt x="3076" y="1730"/>
                </a:lnTo>
                <a:lnTo>
                  <a:pt x="3070" y="1714"/>
                </a:lnTo>
                <a:lnTo>
                  <a:pt x="3070" y="1714"/>
                </a:lnTo>
                <a:lnTo>
                  <a:pt x="3076" y="1708"/>
                </a:lnTo>
                <a:lnTo>
                  <a:pt x="3081" y="1708"/>
                </a:lnTo>
                <a:lnTo>
                  <a:pt x="3087" y="1708"/>
                </a:lnTo>
                <a:lnTo>
                  <a:pt x="3087" y="1708"/>
                </a:lnTo>
                <a:lnTo>
                  <a:pt x="3103" y="1697"/>
                </a:lnTo>
                <a:lnTo>
                  <a:pt x="3103" y="1697"/>
                </a:lnTo>
                <a:lnTo>
                  <a:pt x="3120" y="1686"/>
                </a:lnTo>
                <a:lnTo>
                  <a:pt x="3120" y="1686"/>
                </a:lnTo>
                <a:lnTo>
                  <a:pt x="3120" y="1681"/>
                </a:lnTo>
                <a:lnTo>
                  <a:pt x="3125" y="1686"/>
                </a:lnTo>
                <a:lnTo>
                  <a:pt x="3125" y="1686"/>
                </a:lnTo>
                <a:lnTo>
                  <a:pt x="3136" y="1692"/>
                </a:lnTo>
                <a:lnTo>
                  <a:pt x="3142" y="1703"/>
                </a:lnTo>
                <a:lnTo>
                  <a:pt x="3142" y="1703"/>
                </a:lnTo>
                <a:lnTo>
                  <a:pt x="3147" y="1708"/>
                </a:lnTo>
                <a:lnTo>
                  <a:pt x="3147" y="1714"/>
                </a:lnTo>
                <a:lnTo>
                  <a:pt x="3142" y="1725"/>
                </a:lnTo>
                <a:lnTo>
                  <a:pt x="3142" y="1725"/>
                </a:lnTo>
                <a:lnTo>
                  <a:pt x="3136" y="1736"/>
                </a:lnTo>
                <a:lnTo>
                  <a:pt x="3125" y="1742"/>
                </a:lnTo>
                <a:lnTo>
                  <a:pt x="3109" y="1742"/>
                </a:lnTo>
                <a:lnTo>
                  <a:pt x="3109" y="1742"/>
                </a:lnTo>
                <a:lnTo>
                  <a:pt x="3098" y="1742"/>
                </a:lnTo>
                <a:lnTo>
                  <a:pt x="3092" y="1747"/>
                </a:lnTo>
                <a:lnTo>
                  <a:pt x="3076" y="1769"/>
                </a:lnTo>
                <a:lnTo>
                  <a:pt x="3076" y="1775"/>
                </a:lnTo>
                <a:lnTo>
                  <a:pt x="3081" y="1791"/>
                </a:lnTo>
                <a:lnTo>
                  <a:pt x="3087" y="1802"/>
                </a:lnTo>
                <a:lnTo>
                  <a:pt x="3087" y="1808"/>
                </a:lnTo>
                <a:lnTo>
                  <a:pt x="3092" y="1819"/>
                </a:lnTo>
                <a:lnTo>
                  <a:pt x="3098" y="1819"/>
                </a:lnTo>
                <a:lnTo>
                  <a:pt x="3098" y="1808"/>
                </a:lnTo>
                <a:lnTo>
                  <a:pt x="3098" y="1797"/>
                </a:lnTo>
                <a:lnTo>
                  <a:pt x="3109" y="1802"/>
                </a:lnTo>
                <a:lnTo>
                  <a:pt x="3109" y="1808"/>
                </a:lnTo>
                <a:lnTo>
                  <a:pt x="3120" y="1819"/>
                </a:lnTo>
                <a:lnTo>
                  <a:pt x="3131" y="1819"/>
                </a:lnTo>
                <a:lnTo>
                  <a:pt x="3136" y="1813"/>
                </a:lnTo>
                <a:lnTo>
                  <a:pt x="3131" y="1808"/>
                </a:lnTo>
                <a:lnTo>
                  <a:pt x="3125" y="1802"/>
                </a:lnTo>
                <a:lnTo>
                  <a:pt x="3125" y="1802"/>
                </a:lnTo>
                <a:lnTo>
                  <a:pt x="3125" y="1797"/>
                </a:lnTo>
                <a:lnTo>
                  <a:pt x="3125" y="1791"/>
                </a:lnTo>
                <a:lnTo>
                  <a:pt x="3125" y="1791"/>
                </a:lnTo>
                <a:lnTo>
                  <a:pt x="3125" y="1791"/>
                </a:lnTo>
                <a:lnTo>
                  <a:pt x="3114" y="1780"/>
                </a:lnTo>
                <a:lnTo>
                  <a:pt x="3114" y="1780"/>
                </a:lnTo>
                <a:lnTo>
                  <a:pt x="3109" y="1775"/>
                </a:lnTo>
                <a:lnTo>
                  <a:pt x="3109" y="1769"/>
                </a:lnTo>
                <a:lnTo>
                  <a:pt x="3109" y="1769"/>
                </a:lnTo>
                <a:lnTo>
                  <a:pt x="3103" y="1764"/>
                </a:lnTo>
                <a:lnTo>
                  <a:pt x="3103" y="1758"/>
                </a:lnTo>
                <a:lnTo>
                  <a:pt x="3103" y="1758"/>
                </a:lnTo>
                <a:lnTo>
                  <a:pt x="3103" y="1753"/>
                </a:lnTo>
                <a:lnTo>
                  <a:pt x="3114" y="1753"/>
                </a:lnTo>
                <a:lnTo>
                  <a:pt x="3114" y="1753"/>
                </a:lnTo>
                <a:close/>
                <a:moveTo>
                  <a:pt x="3407" y="1990"/>
                </a:moveTo>
                <a:lnTo>
                  <a:pt x="3407" y="1990"/>
                </a:lnTo>
                <a:lnTo>
                  <a:pt x="3396" y="1978"/>
                </a:lnTo>
                <a:lnTo>
                  <a:pt x="3390" y="1967"/>
                </a:lnTo>
                <a:lnTo>
                  <a:pt x="3385" y="1962"/>
                </a:lnTo>
                <a:lnTo>
                  <a:pt x="3385" y="1962"/>
                </a:lnTo>
                <a:lnTo>
                  <a:pt x="3373" y="1956"/>
                </a:lnTo>
                <a:lnTo>
                  <a:pt x="3368" y="1951"/>
                </a:lnTo>
                <a:lnTo>
                  <a:pt x="3373" y="1945"/>
                </a:lnTo>
                <a:lnTo>
                  <a:pt x="3351" y="1923"/>
                </a:lnTo>
                <a:lnTo>
                  <a:pt x="3351" y="1907"/>
                </a:lnTo>
                <a:lnTo>
                  <a:pt x="3340" y="1896"/>
                </a:lnTo>
                <a:lnTo>
                  <a:pt x="3335" y="1885"/>
                </a:lnTo>
                <a:lnTo>
                  <a:pt x="3324" y="1868"/>
                </a:lnTo>
                <a:lnTo>
                  <a:pt x="3324" y="1857"/>
                </a:lnTo>
                <a:lnTo>
                  <a:pt x="3324" y="1857"/>
                </a:lnTo>
                <a:lnTo>
                  <a:pt x="3335" y="1852"/>
                </a:lnTo>
                <a:lnTo>
                  <a:pt x="3335" y="1852"/>
                </a:lnTo>
                <a:lnTo>
                  <a:pt x="3351" y="1841"/>
                </a:lnTo>
                <a:lnTo>
                  <a:pt x="3351" y="1841"/>
                </a:lnTo>
                <a:lnTo>
                  <a:pt x="3351" y="1841"/>
                </a:lnTo>
                <a:lnTo>
                  <a:pt x="3362" y="1846"/>
                </a:lnTo>
                <a:lnTo>
                  <a:pt x="3362" y="1846"/>
                </a:lnTo>
                <a:lnTo>
                  <a:pt x="3379" y="1857"/>
                </a:lnTo>
                <a:lnTo>
                  <a:pt x="3379" y="1857"/>
                </a:lnTo>
                <a:lnTo>
                  <a:pt x="3390" y="1868"/>
                </a:lnTo>
                <a:lnTo>
                  <a:pt x="3407" y="1874"/>
                </a:lnTo>
                <a:lnTo>
                  <a:pt x="3407" y="1874"/>
                </a:lnTo>
                <a:lnTo>
                  <a:pt x="3418" y="1868"/>
                </a:lnTo>
                <a:lnTo>
                  <a:pt x="3418" y="1868"/>
                </a:lnTo>
                <a:lnTo>
                  <a:pt x="3379" y="1824"/>
                </a:lnTo>
                <a:lnTo>
                  <a:pt x="3379" y="1824"/>
                </a:lnTo>
                <a:lnTo>
                  <a:pt x="3368" y="1808"/>
                </a:lnTo>
                <a:lnTo>
                  <a:pt x="3357" y="1797"/>
                </a:lnTo>
                <a:lnTo>
                  <a:pt x="3357" y="1797"/>
                </a:lnTo>
                <a:lnTo>
                  <a:pt x="3340" y="1791"/>
                </a:lnTo>
                <a:lnTo>
                  <a:pt x="3340" y="1791"/>
                </a:lnTo>
                <a:lnTo>
                  <a:pt x="3307" y="1780"/>
                </a:lnTo>
                <a:lnTo>
                  <a:pt x="3307" y="1780"/>
                </a:lnTo>
                <a:lnTo>
                  <a:pt x="3296" y="1775"/>
                </a:lnTo>
                <a:lnTo>
                  <a:pt x="3285" y="1769"/>
                </a:lnTo>
                <a:lnTo>
                  <a:pt x="3285" y="1769"/>
                </a:lnTo>
                <a:lnTo>
                  <a:pt x="3280" y="1769"/>
                </a:lnTo>
                <a:lnTo>
                  <a:pt x="3274" y="1769"/>
                </a:lnTo>
                <a:lnTo>
                  <a:pt x="3274" y="1769"/>
                </a:lnTo>
                <a:lnTo>
                  <a:pt x="3258" y="1780"/>
                </a:lnTo>
                <a:lnTo>
                  <a:pt x="3252" y="1780"/>
                </a:lnTo>
                <a:lnTo>
                  <a:pt x="3247" y="1775"/>
                </a:lnTo>
                <a:lnTo>
                  <a:pt x="3247" y="1775"/>
                </a:lnTo>
                <a:lnTo>
                  <a:pt x="3241" y="1769"/>
                </a:lnTo>
                <a:lnTo>
                  <a:pt x="3236" y="1764"/>
                </a:lnTo>
                <a:lnTo>
                  <a:pt x="3208" y="1764"/>
                </a:lnTo>
                <a:lnTo>
                  <a:pt x="3208" y="1764"/>
                </a:lnTo>
                <a:lnTo>
                  <a:pt x="3219" y="1791"/>
                </a:lnTo>
                <a:lnTo>
                  <a:pt x="3219" y="1791"/>
                </a:lnTo>
                <a:lnTo>
                  <a:pt x="3225" y="1808"/>
                </a:lnTo>
                <a:lnTo>
                  <a:pt x="3236" y="1808"/>
                </a:lnTo>
                <a:lnTo>
                  <a:pt x="3236" y="1808"/>
                </a:lnTo>
                <a:lnTo>
                  <a:pt x="3263" y="1813"/>
                </a:lnTo>
                <a:lnTo>
                  <a:pt x="3263" y="1813"/>
                </a:lnTo>
                <a:lnTo>
                  <a:pt x="3274" y="1813"/>
                </a:lnTo>
                <a:lnTo>
                  <a:pt x="3280" y="1819"/>
                </a:lnTo>
                <a:lnTo>
                  <a:pt x="3285" y="1824"/>
                </a:lnTo>
                <a:lnTo>
                  <a:pt x="3285" y="1824"/>
                </a:lnTo>
                <a:lnTo>
                  <a:pt x="3280" y="1835"/>
                </a:lnTo>
                <a:lnTo>
                  <a:pt x="3274" y="1846"/>
                </a:lnTo>
                <a:lnTo>
                  <a:pt x="3274" y="1846"/>
                </a:lnTo>
                <a:lnTo>
                  <a:pt x="3274" y="1852"/>
                </a:lnTo>
                <a:lnTo>
                  <a:pt x="3269" y="1857"/>
                </a:lnTo>
                <a:lnTo>
                  <a:pt x="3274" y="1863"/>
                </a:lnTo>
                <a:lnTo>
                  <a:pt x="3274" y="1863"/>
                </a:lnTo>
                <a:lnTo>
                  <a:pt x="3280" y="1863"/>
                </a:lnTo>
                <a:lnTo>
                  <a:pt x="3285" y="1857"/>
                </a:lnTo>
                <a:lnTo>
                  <a:pt x="3296" y="1846"/>
                </a:lnTo>
                <a:lnTo>
                  <a:pt x="3296" y="1846"/>
                </a:lnTo>
                <a:lnTo>
                  <a:pt x="3307" y="1846"/>
                </a:lnTo>
                <a:lnTo>
                  <a:pt x="3318" y="1857"/>
                </a:lnTo>
                <a:lnTo>
                  <a:pt x="3318" y="1857"/>
                </a:lnTo>
                <a:lnTo>
                  <a:pt x="3324" y="1874"/>
                </a:lnTo>
                <a:lnTo>
                  <a:pt x="3318" y="1885"/>
                </a:lnTo>
                <a:lnTo>
                  <a:pt x="3318" y="1885"/>
                </a:lnTo>
                <a:lnTo>
                  <a:pt x="3313" y="1896"/>
                </a:lnTo>
                <a:lnTo>
                  <a:pt x="3313" y="1907"/>
                </a:lnTo>
                <a:lnTo>
                  <a:pt x="3313" y="1907"/>
                </a:lnTo>
                <a:lnTo>
                  <a:pt x="3318" y="1929"/>
                </a:lnTo>
                <a:lnTo>
                  <a:pt x="3318" y="1934"/>
                </a:lnTo>
                <a:lnTo>
                  <a:pt x="3313" y="1934"/>
                </a:lnTo>
                <a:lnTo>
                  <a:pt x="3313" y="1934"/>
                </a:lnTo>
                <a:lnTo>
                  <a:pt x="3296" y="1934"/>
                </a:lnTo>
                <a:lnTo>
                  <a:pt x="3280" y="1923"/>
                </a:lnTo>
                <a:lnTo>
                  <a:pt x="3280" y="1923"/>
                </a:lnTo>
                <a:lnTo>
                  <a:pt x="3263" y="1918"/>
                </a:lnTo>
                <a:lnTo>
                  <a:pt x="3263" y="1907"/>
                </a:lnTo>
                <a:lnTo>
                  <a:pt x="3263" y="1907"/>
                </a:lnTo>
                <a:lnTo>
                  <a:pt x="3269" y="1890"/>
                </a:lnTo>
                <a:lnTo>
                  <a:pt x="3263" y="1879"/>
                </a:lnTo>
                <a:lnTo>
                  <a:pt x="3263" y="1879"/>
                </a:lnTo>
                <a:lnTo>
                  <a:pt x="3247" y="1879"/>
                </a:lnTo>
                <a:lnTo>
                  <a:pt x="3247" y="1879"/>
                </a:lnTo>
                <a:lnTo>
                  <a:pt x="3236" y="1879"/>
                </a:lnTo>
                <a:lnTo>
                  <a:pt x="3219" y="1874"/>
                </a:lnTo>
                <a:lnTo>
                  <a:pt x="3219" y="1874"/>
                </a:lnTo>
                <a:lnTo>
                  <a:pt x="3203" y="1879"/>
                </a:lnTo>
                <a:lnTo>
                  <a:pt x="3197" y="1885"/>
                </a:lnTo>
                <a:lnTo>
                  <a:pt x="3197" y="1885"/>
                </a:lnTo>
                <a:lnTo>
                  <a:pt x="3186" y="1907"/>
                </a:lnTo>
                <a:lnTo>
                  <a:pt x="3186" y="1907"/>
                </a:lnTo>
                <a:lnTo>
                  <a:pt x="3181" y="1918"/>
                </a:lnTo>
                <a:lnTo>
                  <a:pt x="3175" y="1918"/>
                </a:lnTo>
                <a:lnTo>
                  <a:pt x="3175" y="1918"/>
                </a:lnTo>
                <a:lnTo>
                  <a:pt x="3170" y="1907"/>
                </a:lnTo>
                <a:lnTo>
                  <a:pt x="3164" y="1907"/>
                </a:lnTo>
                <a:lnTo>
                  <a:pt x="3164" y="1907"/>
                </a:lnTo>
                <a:lnTo>
                  <a:pt x="3153" y="1907"/>
                </a:lnTo>
                <a:lnTo>
                  <a:pt x="3147" y="1912"/>
                </a:lnTo>
                <a:lnTo>
                  <a:pt x="3147" y="1912"/>
                </a:lnTo>
                <a:lnTo>
                  <a:pt x="3142" y="1918"/>
                </a:lnTo>
                <a:lnTo>
                  <a:pt x="3131" y="1929"/>
                </a:lnTo>
                <a:lnTo>
                  <a:pt x="3131" y="1929"/>
                </a:lnTo>
                <a:lnTo>
                  <a:pt x="3114" y="1934"/>
                </a:lnTo>
                <a:lnTo>
                  <a:pt x="3109" y="1940"/>
                </a:lnTo>
                <a:lnTo>
                  <a:pt x="3109" y="1940"/>
                </a:lnTo>
                <a:lnTo>
                  <a:pt x="3109" y="1951"/>
                </a:lnTo>
                <a:lnTo>
                  <a:pt x="3103" y="1956"/>
                </a:lnTo>
                <a:lnTo>
                  <a:pt x="3103" y="1956"/>
                </a:lnTo>
                <a:lnTo>
                  <a:pt x="3092" y="1967"/>
                </a:lnTo>
                <a:lnTo>
                  <a:pt x="3081" y="1973"/>
                </a:lnTo>
                <a:lnTo>
                  <a:pt x="3070" y="1978"/>
                </a:lnTo>
                <a:lnTo>
                  <a:pt x="3070" y="1978"/>
                </a:lnTo>
                <a:lnTo>
                  <a:pt x="3043" y="1984"/>
                </a:lnTo>
                <a:lnTo>
                  <a:pt x="3032" y="1990"/>
                </a:lnTo>
                <a:lnTo>
                  <a:pt x="3026" y="2001"/>
                </a:lnTo>
                <a:lnTo>
                  <a:pt x="3026" y="2001"/>
                </a:lnTo>
                <a:lnTo>
                  <a:pt x="3021" y="2023"/>
                </a:lnTo>
                <a:lnTo>
                  <a:pt x="3021" y="2039"/>
                </a:lnTo>
                <a:lnTo>
                  <a:pt x="3021" y="2050"/>
                </a:lnTo>
                <a:lnTo>
                  <a:pt x="3021" y="2050"/>
                </a:lnTo>
                <a:lnTo>
                  <a:pt x="3032" y="2078"/>
                </a:lnTo>
                <a:lnTo>
                  <a:pt x="3037" y="2100"/>
                </a:lnTo>
                <a:lnTo>
                  <a:pt x="3037" y="2100"/>
                </a:lnTo>
                <a:lnTo>
                  <a:pt x="3037" y="2122"/>
                </a:lnTo>
                <a:lnTo>
                  <a:pt x="3037" y="2138"/>
                </a:lnTo>
                <a:lnTo>
                  <a:pt x="3037" y="2138"/>
                </a:lnTo>
                <a:lnTo>
                  <a:pt x="3048" y="2149"/>
                </a:lnTo>
                <a:lnTo>
                  <a:pt x="3054" y="2155"/>
                </a:lnTo>
                <a:lnTo>
                  <a:pt x="3054" y="2155"/>
                </a:lnTo>
                <a:lnTo>
                  <a:pt x="3065" y="2149"/>
                </a:lnTo>
                <a:lnTo>
                  <a:pt x="3081" y="2144"/>
                </a:lnTo>
                <a:lnTo>
                  <a:pt x="3081" y="2144"/>
                </a:lnTo>
                <a:lnTo>
                  <a:pt x="3092" y="2144"/>
                </a:lnTo>
                <a:lnTo>
                  <a:pt x="3114" y="2144"/>
                </a:lnTo>
                <a:lnTo>
                  <a:pt x="3114" y="2144"/>
                </a:lnTo>
                <a:lnTo>
                  <a:pt x="3131" y="2133"/>
                </a:lnTo>
                <a:lnTo>
                  <a:pt x="3142" y="2122"/>
                </a:lnTo>
                <a:lnTo>
                  <a:pt x="3142" y="2122"/>
                </a:lnTo>
                <a:lnTo>
                  <a:pt x="3153" y="2122"/>
                </a:lnTo>
                <a:lnTo>
                  <a:pt x="3170" y="2116"/>
                </a:lnTo>
                <a:lnTo>
                  <a:pt x="3170" y="2116"/>
                </a:lnTo>
                <a:lnTo>
                  <a:pt x="3186" y="2111"/>
                </a:lnTo>
                <a:lnTo>
                  <a:pt x="3186" y="2111"/>
                </a:lnTo>
                <a:lnTo>
                  <a:pt x="3192" y="2111"/>
                </a:lnTo>
                <a:lnTo>
                  <a:pt x="3197" y="2111"/>
                </a:lnTo>
                <a:lnTo>
                  <a:pt x="3208" y="2116"/>
                </a:lnTo>
                <a:lnTo>
                  <a:pt x="3208" y="2116"/>
                </a:lnTo>
                <a:lnTo>
                  <a:pt x="3230" y="2122"/>
                </a:lnTo>
                <a:lnTo>
                  <a:pt x="3241" y="2127"/>
                </a:lnTo>
                <a:lnTo>
                  <a:pt x="3247" y="2133"/>
                </a:lnTo>
                <a:lnTo>
                  <a:pt x="3247" y="2133"/>
                </a:lnTo>
                <a:lnTo>
                  <a:pt x="3258" y="2155"/>
                </a:lnTo>
                <a:lnTo>
                  <a:pt x="3258" y="2155"/>
                </a:lnTo>
                <a:lnTo>
                  <a:pt x="3258" y="2149"/>
                </a:lnTo>
                <a:lnTo>
                  <a:pt x="3263" y="2149"/>
                </a:lnTo>
                <a:lnTo>
                  <a:pt x="3263" y="2149"/>
                </a:lnTo>
                <a:lnTo>
                  <a:pt x="3280" y="2155"/>
                </a:lnTo>
                <a:lnTo>
                  <a:pt x="3296" y="2166"/>
                </a:lnTo>
                <a:lnTo>
                  <a:pt x="3302" y="2182"/>
                </a:lnTo>
                <a:lnTo>
                  <a:pt x="3302" y="2182"/>
                </a:lnTo>
                <a:lnTo>
                  <a:pt x="3313" y="2193"/>
                </a:lnTo>
                <a:lnTo>
                  <a:pt x="3324" y="2204"/>
                </a:lnTo>
                <a:lnTo>
                  <a:pt x="3324" y="2204"/>
                </a:lnTo>
                <a:lnTo>
                  <a:pt x="3340" y="2204"/>
                </a:lnTo>
                <a:lnTo>
                  <a:pt x="3340" y="2204"/>
                </a:lnTo>
                <a:lnTo>
                  <a:pt x="3340" y="2210"/>
                </a:lnTo>
                <a:lnTo>
                  <a:pt x="3340" y="2215"/>
                </a:lnTo>
                <a:lnTo>
                  <a:pt x="3340" y="2215"/>
                </a:lnTo>
                <a:lnTo>
                  <a:pt x="3346" y="2210"/>
                </a:lnTo>
                <a:lnTo>
                  <a:pt x="3351" y="2204"/>
                </a:lnTo>
                <a:lnTo>
                  <a:pt x="3362" y="2204"/>
                </a:lnTo>
                <a:lnTo>
                  <a:pt x="3362" y="2204"/>
                </a:lnTo>
                <a:lnTo>
                  <a:pt x="3385" y="2193"/>
                </a:lnTo>
                <a:lnTo>
                  <a:pt x="3385" y="2193"/>
                </a:lnTo>
                <a:lnTo>
                  <a:pt x="3396" y="2193"/>
                </a:lnTo>
                <a:lnTo>
                  <a:pt x="3401" y="2193"/>
                </a:lnTo>
                <a:lnTo>
                  <a:pt x="3407" y="2188"/>
                </a:lnTo>
                <a:lnTo>
                  <a:pt x="3407" y="2188"/>
                </a:lnTo>
                <a:lnTo>
                  <a:pt x="3412" y="2155"/>
                </a:lnTo>
                <a:lnTo>
                  <a:pt x="3418" y="2138"/>
                </a:lnTo>
                <a:lnTo>
                  <a:pt x="3429" y="2122"/>
                </a:lnTo>
                <a:lnTo>
                  <a:pt x="3429" y="2122"/>
                </a:lnTo>
                <a:lnTo>
                  <a:pt x="3440" y="2105"/>
                </a:lnTo>
                <a:lnTo>
                  <a:pt x="3445" y="2083"/>
                </a:lnTo>
                <a:lnTo>
                  <a:pt x="3445" y="2083"/>
                </a:lnTo>
                <a:lnTo>
                  <a:pt x="3440" y="2050"/>
                </a:lnTo>
                <a:lnTo>
                  <a:pt x="3434" y="2017"/>
                </a:lnTo>
                <a:lnTo>
                  <a:pt x="3434" y="2017"/>
                </a:lnTo>
                <a:lnTo>
                  <a:pt x="3407" y="1990"/>
                </a:lnTo>
                <a:lnTo>
                  <a:pt x="3407" y="1990"/>
                </a:lnTo>
                <a:close/>
                <a:moveTo>
                  <a:pt x="3153" y="1808"/>
                </a:moveTo>
                <a:lnTo>
                  <a:pt x="3153" y="1808"/>
                </a:lnTo>
                <a:lnTo>
                  <a:pt x="3159" y="1808"/>
                </a:lnTo>
                <a:lnTo>
                  <a:pt x="3159" y="1813"/>
                </a:lnTo>
                <a:lnTo>
                  <a:pt x="3164" y="1808"/>
                </a:lnTo>
                <a:lnTo>
                  <a:pt x="3164" y="1808"/>
                </a:lnTo>
                <a:lnTo>
                  <a:pt x="3164" y="1791"/>
                </a:lnTo>
                <a:lnTo>
                  <a:pt x="3175" y="1791"/>
                </a:lnTo>
                <a:lnTo>
                  <a:pt x="3186" y="1791"/>
                </a:lnTo>
                <a:lnTo>
                  <a:pt x="3181" y="1780"/>
                </a:lnTo>
                <a:lnTo>
                  <a:pt x="3181" y="1764"/>
                </a:lnTo>
                <a:lnTo>
                  <a:pt x="3181" y="1758"/>
                </a:lnTo>
                <a:lnTo>
                  <a:pt x="3186" y="1753"/>
                </a:lnTo>
                <a:lnTo>
                  <a:pt x="3186" y="1747"/>
                </a:lnTo>
                <a:lnTo>
                  <a:pt x="3181" y="1736"/>
                </a:lnTo>
                <a:lnTo>
                  <a:pt x="3175" y="1725"/>
                </a:lnTo>
                <a:lnTo>
                  <a:pt x="3175" y="1725"/>
                </a:lnTo>
                <a:lnTo>
                  <a:pt x="3164" y="1747"/>
                </a:lnTo>
                <a:lnTo>
                  <a:pt x="3164" y="1747"/>
                </a:lnTo>
                <a:lnTo>
                  <a:pt x="3164" y="1764"/>
                </a:lnTo>
                <a:lnTo>
                  <a:pt x="3159" y="1775"/>
                </a:lnTo>
                <a:lnTo>
                  <a:pt x="3147" y="1791"/>
                </a:lnTo>
                <a:lnTo>
                  <a:pt x="3147" y="1797"/>
                </a:lnTo>
                <a:lnTo>
                  <a:pt x="3147" y="1797"/>
                </a:lnTo>
                <a:lnTo>
                  <a:pt x="3147" y="1802"/>
                </a:lnTo>
                <a:lnTo>
                  <a:pt x="3153" y="1808"/>
                </a:lnTo>
                <a:lnTo>
                  <a:pt x="3153" y="1808"/>
                </a:lnTo>
                <a:close/>
                <a:moveTo>
                  <a:pt x="3203" y="1758"/>
                </a:moveTo>
                <a:lnTo>
                  <a:pt x="3208" y="1753"/>
                </a:lnTo>
                <a:lnTo>
                  <a:pt x="3197" y="1753"/>
                </a:lnTo>
                <a:lnTo>
                  <a:pt x="3197" y="1753"/>
                </a:lnTo>
                <a:lnTo>
                  <a:pt x="3192" y="1764"/>
                </a:lnTo>
                <a:lnTo>
                  <a:pt x="3197" y="1791"/>
                </a:lnTo>
                <a:lnTo>
                  <a:pt x="3192" y="1797"/>
                </a:lnTo>
                <a:lnTo>
                  <a:pt x="3192" y="1802"/>
                </a:lnTo>
                <a:lnTo>
                  <a:pt x="3197" y="1802"/>
                </a:lnTo>
                <a:lnTo>
                  <a:pt x="3203" y="1786"/>
                </a:lnTo>
                <a:lnTo>
                  <a:pt x="3203" y="1780"/>
                </a:lnTo>
                <a:lnTo>
                  <a:pt x="3203" y="1769"/>
                </a:lnTo>
                <a:lnTo>
                  <a:pt x="3203" y="1758"/>
                </a:lnTo>
                <a:close/>
                <a:moveTo>
                  <a:pt x="3390" y="2215"/>
                </a:moveTo>
                <a:lnTo>
                  <a:pt x="3390" y="2215"/>
                </a:lnTo>
                <a:lnTo>
                  <a:pt x="3390" y="2221"/>
                </a:lnTo>
                <a:lnTo>
                  <a:pt x="3379" y="2226"/>
                </a:lnTo>
                <a:lnTo>
                  <a:pt x="3379" y="2226"/>
                </a:lnTo>
                <a:lnTo>
                  <a:pt x="3362" y="2226"/>
                </a:lnTo>
                <a:lnTo>
                  <a:pt x="3351" y="2226"/>
                </a:lnTo>
                <a:lnTo>
                  <a:pt x="3346" y="2232"/>
                </a:lnTo>
                <a:lnTo>
                  <a:pt x="3346" y="2232"/>
                </a:lnTo>
                <a:lnTo>
                  <a:pt x="3351" y="2238"/>
                </a:lnTo>
                <a:lnTo>
                  <a:pt x="3357" y="2249"/>
                </a:lnTo>
                <a:lnTo>
                  <a:pt x="3357" y="2249"/>
                </a:lnTo>
                <a:lnTo>
                  <a:pt x="3351" y="2254"/>
                </a:lnTo>
                <a:lnTo>
                  <a:pt x="3351" y="2260"/>
                </a:lnTo>
                <a:lnTo>
                  <a:pt x="3357" y="2265"/>
                </a:lnTo>
                <a:lnTo>
                  <a:pt x="3357" y="2265"/>
                </a:lnTo>
                <a:lnTo>
                  <a:pt x="3368" y="2271"/>
                </a:lnTo>
                <a:lnTo>
                  <a:pt x="3373" y="2271"/>
                </a:lnTo>
                <a:lnTo>
                  <a:pt x="3373" y="2271"/>
                </a:lnTo>
                <a:lnTo>
                  <a:pt x="3379" y="2271"/>
                </a:lnTo>
                <a:lnTo>
                  <a:pt x="3390" y="2260"/>
                </a:lnTo>
                <a:lnTo>
                  <a:pt x="3390" y="2260"/>
                </a:lnTo>
                <a:lnTo>
                  <a:pt x="3396" y="2249"/>
                </a:lnTo>
                <a:lnTo>
                  <a:pt x="3396" y="2243"/>
                </a:lnTo>
                <a:lnTo>
                  <a:pt x="3396" y="2243"/>
                </a:lnTo>
                <a:lnTo>
                  <a:pt x="3390" y="2215"/>
                </a:lnTo>
                <a:lnTo>
                  <a:pt x="3390" y="2215"/>
                </a:lnTo>
                <a:close/>
                <a:moveTo>
                  <a:pt x="3688" y="2182"/>
                </a:moveTo>
                <a:lnTo>
                  <a:pt x="3688" y="2182"/>
                </a:lnTo>
                <a:lnTo>
                  <a:pt x="3682" y="2171"/>
                </a:lnTo>
                <a:lnTo>
                  <a:pt x="3666" y="2160"/>
                </a:lnTo>
                <a:lnTo>
                  <a:pt x="3660" y="2149"/>
                </a:lnTo>
                <a:lnTo>
                  <a:pt x="3644" y="2144"/>
                </a:lnTo>
                <a:lnTo>
                  <a:pt x="3644" y="2144"/>
                </a:lnTo>
                <a:lnTo>
                  <a:pt x="3660" y="2166"/>
                </a:lnTo>
                <a:lnTo>
                  <a:pt x="3660" y="2166"/>
                </a:lnTo>
                <a:lnTo>
                  <a:pt x="3666" y="2171"/>
                </a:lnTo>
                <a:lnTo>
                  <a:pt x="3671" y="2177"/>
                </a:lnTo>
                <a:lnTo>
                  <a:pt x="3666" y="2182"/>
                </a:lnTo>
                <a:lnTo>
                  <a:pt x="3666" y="2182"/>
                </a:lnTo>
                <a:lnTo>
                  <a:pt x="3660" y="2204"/>
                </a:lnTo>
                <a:lnTo>
                  <a:pt x="3655" y="2210"/>
                </a:lnTo>
                <a:lnTo>
                  <a:pt x="3655" y="2210"/>
                </a:lnTo>
                <a:lnTo>
                  <a:pt x="3660" y="2215"/>
                </a:lnTo>
                <a:lnTo>
                  <a:pt x="3660" y="2215"/>
                </a:lnTo>
                <a:lnTo>
                  <a:pt x="3666" y="2221"/>
                </a:lnTo>
                <a:lnTo>
                  <a:pt x="3671" y="2221"/>
                </a:lnTo>
                <a:lnTo>
                  <a:pt x="3671" y="2221"/>
                </a:lnTo>
                <a:lnTo>
                  <a:pt x="3671" y="2221"/>
                </a:lnTo>
                <a:lnTo>
                  <a:pt x="3666" y="2232"/>
                </a:lnTo>
                <a:lnTo>
                  <a:pt x="3666" y="2238"/>
                </a:lnTo>
                <a:lnTo>
                  <a:pt x="3649" y="2232"/>
                </a:lnTo>
                <a:lnTo>
                  <a:pt x="3649" y="2232"/>
                </a:lnTo>
                <a:lnTo>
                  <a:pt x="3644" y="2232"/>
                </a:lnTo>
                <a:lnTo>
                  <a:pt x="3638" y="2238"/>
                </a:lnTo>
                <a:lnTo>
                  <a:pt x="3638" y="2238"/>
                </a:lnTo>
                <a:lnTo>
                  <a:pt x="3638" y="2243"/>
                </a:lnTo>
                <a:lnTo>
                  <a:pt x="3638" y="2243"/>
                </a:lnTo>
                <a:lnTo>
                  <a:pt x="3627" y="2254"/>
                </a:lnTo>
                <a:lnTo>
                  <a:pt x="3627" y="2254"/>
                </a:lnTo>
                <a:lnTo>
                  <a:pt x="3605" y="2271"/>
                </a:lnTo>
                <a:lnTo>
                  <a:pt x="3594" y="2282"/>
                </a:lnTo>
                <a:lnTo>
                  <a:pt x="3594" y="2282"/>
                </a:lnTo>
                <a:lnTo>
                  <a:pt x="3577" y="2304"/>
                </a:lnTo>
                <a:lnTo>
                  <a:pt x="3577" y="2304"/>
                </a:lnTo>
                <a:lnTo>
                  <a:pt x="3588" y="2315"/>
                </a:lnTo>
                <a:lnTo>
                  <a:pt x="3588" y="2315"/>
                </a:lnTo>
                <a:lnTo>
                  <a:pt x="3599" y="2326"/>
                </a:lnTo>
                <a:lnTo>
                  <a:pt x="3611" y="2320"/>
                </a:lnTo>
                <a:lnTo>
                  <a:pt x="3611" y="2320"/>
                </a:lnTo>
                <a:lnTo>
                  <a:pt x="3622" y="2315"/>
                </a:lnTo>
                <a:lnTo>
                  <a:pt x="3627" y="2309"/>
                </a:lnTo>
                <a:lnTo>
                  <a:pt x="3633" y="2298"/>
                </a:lnTo>
                <a:lnTo>
                  <a:pt x="3633" y="2298"/>
                </a:lnTo>
                <a:lnTo>
                  <a:pt x="3644" y="2282"/>
                </a:lnTo>
                <a:lnTo>
                  <a:pt x="3649" y="2276"/>
                </a:lnTo>
                <a:lnTo>
                  <a:pt x="3649" y="2276"/>
                </a:lnTo>
                <a:lnTo>
                  <a:pt x="3666" y="2254"/>
                </a:lnTo>
                <a:lnTo>
                  <a:pt x="3666" y="2254"/>
                </a:lnTo>
                <a:lnTo>
                  <a:pt x="3677" y="2243"/>
                </a:lnTo>
                <a:lnTo>
                  <a:pt x="3682" y="2243"/>
                </a:lnTo>
                <a:lnTo>
                  <a:pt x="3688" y="2221"/>
                </a:lnTo>
                <a:lnTo>
                  <a:pt x="3688" y="2221"/>
                </a:lnTo>
                <a:lnTo>
                  <a:pt x="3699" y="2210"/>
                </a:lnTo>
                <a:lnTo>
                  <a:pt x="3699" y="2210"/>
                </a:lnTo>
                <a:lnTo>
                  <a:pt x="3710" y="2199"/>
                </a:lnTo>
                <a:lnTo>
                  <a:pt x="3710" y="2188"/>
                </a:lnTo>
                <a:lnTo>
                  <a:pt x="3699" y="2182"/>
                </a:lnTo>
                <a:lnTo>
                  <a:pt x="3699" y="2182"/>
                </a:lnTo>
                <a:lnTo>
                  <a:pt x="3693" y="2188"/>
                </a:lnTo>
                <a:lnTo>
                  <a:pt x="3688" y="2182"/>
                </a:lnTo>
                <a:lnTo>
                  <a:pt x="3688" y="2182"/>
                </a:lnTo>
                <a:close/>
                <a:moveTo>
                  <a:pt x="3500" y="1962"/>
                </a:moveTo>
                <a:lnTo>
                  <a:pt x="3495" y="1967"/>
                </a:lnTo>
                <a:lnTo>
                  <a:pt x="3500" y="1967"/>
                </a:lnTo>
                <a:lnTo>
                  <a:pt x="3500" y="1962"/>
                </a:lnTo>
                <a:close/>
                <a:moveTo>
                  <a:pt x="3500" y="2089"/>
                </a:moveTo>
                <a:lnTo>
                  <a:pt x="3511" y="2089"/>
                </a:lnTo>
                <a:lnTo>
                  <a:pt x="3500" y="2078"/>
                </a:lnTo>
                <a:lnTo>
                  <a:pt x="3500" y="2089"/>
                </a:lnTo>
                <a:close/>
                <a:moveTo>
                  <a:pt x="3495" y="2116"/>
                </a:moveTo>
                <a:lnTo>
                  <a:pt x="3511" y="2116"/>
                </a:lnTo>
                <a:lnTo>
                  <a:pt x="3500" y="2105"/>
                </a:lnTo>
                <a:lnTo>
                  <a:pt x="3495" y="2116"/>
                </a:lnTo>
                <a:close/>
                <a:moveTo>
                  <a:pt x="3478" y="2149"/>
                </a:moveTo>
                <a:lnTo>
                  <a:pt x="3489" y="2149"/>
                </a:lnTo>
                <a:lnTo>
                  <a:pt x="3478" y="2144"/>
                </a:lnTo>
                <a:lnTo>
                  <a:pt x="3478" y="2149"/>
                </a:lnTo>
                <a:close/>
                <a:moveTo>
                  <a:pt x="1802" y="959"/>
                </a:moveTo>
                <a:lnTo>
                  <a:pt x="1802" y="959"/>
                </a:lnTo>
                <a:lnTo>
                  <a:pt x="1802" y="953"/>
                </a:lnTo>
                <a:lnTo>
                  <a:pt x="1808" y="937"/>
                </a:lnTo>
                <a:lnTo>
                  <a:pt x="1808" y="937"/>
                </a:lnTo>
                <a:lnTo>
                  <a:pt x="1802" y="931"/>
                </a:lnTo>
                <a:lnTo>
                  <a:pt x="1802" y="926"/>
                </a:lnTo>
                <a:lnTo>
                  <a:pt x="1791" y="942"/>
                </a:lnTo>
                <a:lnTo>
                  <a:pt x="1786" y="948"/>
                </a:lnTo>
                <a:lnTo>
                  <a:pt x="1791" y="953"/>
                </a:lnTo>
                <a:lnTo>
                  <a:pt x="1802" y="959"/>
                </a:lnTo>
                <a:close/>
                <a:moveTo>
                  <a:pt x="1703" y="1097"/>
                </a:moveTo>
                <a:lnTo>
                  <a:pt x="1703" y="1097"/>
                </a:lnTo>
                <a:lnTo>
                  <a:pt x="1703" y="1113"/>
                </a:lnTo>
                <a:lnTo>
                  <a:pt x="1703" y="1113"/>
                </a:lnTo>
                <a:lnTo>
                  <a:pt x="1709" y="1113"/>
                </a:lnTo>
                <a:lnTo>
                  <a:pt x="1714" y="1119"/>
                </a:lnTo>
                <a:lnTo>
                  <a:pt x="1714" y="1119"/>
                </a:lnTo>
                <a:lnTo>
                  <a:pt x="1720" y="1119"/>
                </a:lnTo>
                <a:lnTo>
                  <a:pt x="1731" y="1113"/>
                </a:lnTo>
                <a:lnTo>
                  <a:pt x="1742" y="1108"/>
                </a:lnTo>
                <a:lnTo>
                  <a:pt x="1742" y="1108"/>
                </a:lnTo>
                <a:lnTo>
                  <a:pt x="1753" y="1075"/>
                </a:lnTo>
                <a:lnTo>
                  <a:pt x="1753" y="1075"/>
                </a:lnTo>
                <a:lnTo>
                  <a:pt x="1753" y="1069"/>
                </a:lnTo>
                <a:lnTo>
                  <a:pt x="1758" y="1064"/>
                </a:lnTo>
                <a:lnTo>
                  <a:pt x="1758" y="1064"/>
                </a:lnTo>
                <a:lnTo>
                  <a:pt x="1769" y="1064"/>
                </a:lnTo>
                <a:lnTo>
                  <a:pt x="1769" y="1064"/>
                </a:lnTo>
                <a:lnTo>
                  <a:pt x="1775" y="1064"/>
                </a:lnTo>
                <a:lnTo>
                  <a:pt x="1775" y="1069"/>
                </a:lnTo>
                <a:lnTo>
                  <a:pt x="1775" y="1069"/>
                </a:lnTo>
                <a:lnTo>
                  <a:pt x="1775" y="1086"/>
                </a:lnTo>
                <a:lnTo>
                  <a:pt x="1764" y="1091"/>
                </a:lnTo>
                <a:lnTo>
                  <a:pt x="1769" y="1102"/>
                </a:lnTo>
                <a:lnTo>
                  <a:pt x="1764" y="1113"/>
                </a:lnTo>
                <a:lnTo>
                  <a:pt x="1758" y="1130"/>
                </a:lnTo>
                <a:lnTo>
                  <a:pt x="1758" y="1141"/>
                </a:lnTo>
                <a:lnTo>
                  <a:pt x="1758" y="1141"/>
                </a:lnTo>
                <a:lnTo>
                  <a:pt x="1775" y="1135"/>
                </a:lnTo>
                <a:lnTo>
                  <a:pt x="1775" y="1135"/>
                </a:lnTo>
                <a:lnTo>
                  <a:pt x="1797" y="1135"/>
                </a:lnTo>
                <a:lnTo>
                  <a:pt x="1814" y="1130"/>
                </a:lnTo>
                <a:lnTo>
                  <a:pt x="1814" y="1130"/>
                </a:lnTo>
                <a:lnTo>
                  <a:pt x="1819" y="1124"/>
                </a:lnTo>
                <a:lnTo>
                  <a:pt x="1819" y="1124"/>
                </a:lnTo>
                <a:lnTo>
                  <a:pt x="1830" y="1113"/>
                </a:lnTo>
                <a:lnTo>
                  <a:pt x="1830" y="1102"/>
                </a:lnTo>
                <a:lnTo>
                  <a:pt x="1830" y="1102"/>
                </a:lnTo>
                <a:lnTo>
                  <a:pt x="1830" y="1097"/>
                </a:lnTo>
                <a:lnTo>
                  <a:pt x="1825" y="1086"/>
                </a:lnTo>
                <a:lnTo>
                  <a:pt x="1825" y="1086"/>
                </a:lnTo>
                <a:lnTo>
                  <a:pt x="1814" y="1075"/>
                </a:lnTo>
                <a:lnTo>
                  <a:pt x="1814" y="1075"/>
                </a:lnTo>
                <a:lnTo>
                  <a:pt x="1814" y="1069"/>
                </a:lnTo>
                <a:lnTo>
                  <a:pt x="1808" y="1058"/>
                </a:lnTo>
                <a:lnTo>
                  <a:pt x="1808" y="1058"/>
                </a:lnTo>
                <a:lnTo>
                  <a:pt x="1802" y="1047"/>
                </a:lnTo>
                <a:lnTo>
                  <a:pt x="1791" y="1036"/>
                </a:lnTo>
                <a:lnTo>
                  <a:pt x="1786" y="1036"/>
                </a:lnTo>
                <a:lnTo>
                  <a:pt x="1786" y="1036"/>
                </a:lnTo>
                <a:lnTo>
                  <a:pt x="1791" y="1020"/>
                </a:lnTo>
                <a:lnTo>
                  <a:pt x="1791" y="1020"/>
                </a:lnTo>
                <a:lnTo>
                  <a:pt x="1791" y="1009"/>
                </a:lnTo>
                <a:lnTo>
                  <a:pt x="1791" y="1003"/>
                </a:lnTo>
                <a:lnTo>
                  <a:pt x="1791" y="1003"/>
                </a:lnTo>
                <a:lnTo>
                  <a:pt x="1780" y="998"/>
                </a:lnTo>
                <a:lnTo>
                  <a:pt x="1786" y="986"/>
                </a:lnTo>
                <a:lnTo>
                  <a:pt x="1791" y="970"/>
                </a:lnTo>
                <a:lnTo>
                  <a:pt x="1780" y="970"/>
                </a:lnTo>
                <a:lnTo>
                  <a:pt x="1775" y="981"/>
                </a:lnTo>
                <a:lnTo>
                  <a:pt x="1753" y="986"/>
                </a:lnTo>
                <a:lnTo>
                  <a:pt x="1753" y="992"/>
                </a:lnTo>
                <a:lnTo>
                  <a:pt x="1736" y="992"/>
                </a:lnTo>
                <a:lnTo>
                  <a:pt x="1736" y="992"/>
                </a:lnTo>
                <a:lnTo>
                  <a:pt x="1736" y="1003"/>
                </a:lnTo>
                <a:lnTo>
                  <a:pt x="1736" y="1003"/>
                </a:lnTo>
                <a:lnTo>
                  <a:pt x="1742" y="1020"/>
                </a:lnTo>
                <a:lnTo>
                  <a:pt x="1742" y="1020"/>
                </a:lnTo>
                <a:lnTo>
                  <a:pt x="1742" y="1031"/>
                </a:lnTo>
                <a:lnTo>
                  <a:pt x="1742" y="1031"/>
                </a:lnTo>
                <a:lnTo>
                  <a:pt x="1731" y="1047"/>
                </a:lnTo>
                <a:lnTo>
                  <a:pt x="1731" y="1047"/>
                </a:lnTo>
                <a:lnTo>
                  <a:pt x="1725" y="1047"/>
                </a:lnTo>
                <a:lnTo>
                  <a:pt x="1714" y="1058"/>
                </a:lnTo>
                <a:lnTo>
                  <a:pt x="1714" y="1058"/>
                </a:lnTo>
                <a:lnTo>
                  <a:pt x="1703" y="1064"/>
                </a:lnTo>
                <a:lnTo>
                  <a:pt x="1703" y="1069"/>
                </a:lnTo>
                <a:lnTo>
                  <a:pt x="1703" y="1075"/>
                </a:lnTo>
                <a:lnTo>
                  <a:pt x="1703" y="1075"/>
                </a:lnTo>
                <a:lnTo>
                  <a:pt x="1703" y="1097"/>
                </a:lnTo>
                <a:lnTo>
                  <a:pt x="1703" y="1097"/>
                </a:lnTo>
                <a:close/>
                <a:moveTo>
                  <a:pt x="1736" y="920"/>
                </a:moveTo>
                <a:lnTo>
                  <a:pt x="1736" y="920"/>
                </a:lnTo>
                <a:lnTo>
                  <a:pt x="1742" y="931"/>
                </a:lnTo>
                <a:lnTo>
                  <a:pt x="1742" y="931"/>
                </a:lnTo>
                <a:lnTo>
                  <a:pt x="1747" y="909"/>
                </a:lnTo>
                <a:lnTo>
                  <a:pt x="1747" y="909"/>
                </a:lnTo>
                <a:lnTo>
                  <a:pt x="1747" y="898"/>
                </a:lnTo>
                <a:lnTo>
                  <a:pt x="1742" y="898"/>
                </a:lnTo>
                <a:lnTo>
                  <a:pt x="1731" y="904"/>
                </a:lnTo>
                <a:lnTo>
                  <a:pt x="1731" y="904"/>
                </a:lnTo>
                <a:lnTo>
                  <a:pt x="1736" y="909"/>
                </a:lnTo>
                <a:lnTo>
                  <a:pt x="1736" y="920"/>
                </a:lnTo>
                <a:lnTo>
                  <a:pt x="1736" y="920"/>
                </a:lnTo>
                <a:close/>
                <a:moveTo>
                  <a:pt x="1648" y="860"/>
                </a:moveTo>
                <a:lnTo>
                  <a:pt x="1648" y="860"/>
                </a:lnTo>
                <a:lnTo>
                  <a:pt x="1654" y="860"/>
                </a:lnTo>
                <a:lnTo>
                  <a:pt x="1659" y="849"/>
                </a:lnTo>
                <a:lnTo>
                  <a:pt x="1659" y="849"/>
                </a:lnTo>
                <a:lnTo>
                  <a:pt x="1670" y="843"/>
                </a:lnTo>
                <a:lnTo>
                  <a:pt x="1670" y="832"/>
                </a:lnTo>
                <a:lnTo>
                  <a:pt x="1670" y="832"/>
                </a:lnTo>
                <a:lnTo>
                  <a:pt x="1659" y="816"/>
                </a:lnTo>
                <a:lnTo>
                  <a:pt x="1659" y="816"/>
                </a:lnTo>
                <a:lnTo>
                  <a:pt x="1659" y="805"/>
                </a:lnTo>
                <a:lnTo>
                  <a:pt x="1648" y="794"/>
                </a:lnTo>
                <a:lnTo>
                  <a:pt x="1637" y="799"/>
                </a:lnTo>
                <a:lnTo>
                  <a:pt x="1632" y="799"/>
                </a:lnTo>
                <a:lnTo>
                  <a:pt x="1621" y="805"/>
                </a:lnTo>
                <a:lnTo>
                  <a:pt x="1610" y="805"/>
                </a:lnTo>
                <a:lnTo>
                  <a:pt x="1599" y="805"/>
                </a:lnTo>
                <a:lnTo>
                  <a:pt x="1588" y="799"/>
                </a:lnTo>
                <a:lnTo>
                  <a:pt x="1588" y="799"/>
                </a:lnTo>
                <a:lnTo>
                  <a:pt x="1576" y="799"/>
                </a:lnTo>
                <a:lnTo>
                  <a:pt x="1576" y="799"/>
                </a:lnTo>
                <a:lnTo>
                  <a:pt x="1571" y="799"/>
                </a:lnTo>
                <a:lnTo>
                  <a:pt x="1565" y="805"/>
                </a:lnTo>
                <a:lnTo>
                  <a:pt x="1560" y="816"/>
                </a:lnTo>
                <a:lnTo>
                  <a:pt x="1560" y="827"/>
                </a:lnTo>
                <a:lnTo>
                  <a:pt x="1565" y="827"/>
                </a:lnTo>
                <a:lnTo>
                  <a:pt x="1571" y="832"/>
                </a:lnTo>
                <a:lnTo>
                  <a:pt x="1571" y="838"/>
                </a:lnTo>
                <a:lnTo>
                  <a:pt x="1565" y="838"/>
                </a:lnTo>
                <a:lnTo>
                  <a:pt x="1560" y="849"/>
                </a:lnTo>
                <a:lnTo>
                  <a:pt x="1565" y="849"/>
                </a:lnTo>
                <a:lnTo>
                  <a:pt x="1571" y="854"/>
                </a:lnTo>
                <a:lnTo>
                  <a:pt x="1571" y="865"/>
                </a:lnTo>
                <a:lnTo>
                  <a:pt x="1571" y="871"/>
                </a:lnTo>
                <a:lnTo>
                  <a:pt x="1571" y="871"/>
                </a:lnTo>
                <a:lnTo>
                  <a:pt x="1582" y="871"/>
                </a:lnTo>
                <a:lnTo>
                  <a:pt x="1582" y="871"/>
                </a:lnTo>
                <a:lnTo>
                  <a:pt x="1588" y="871"/>
                </a:lnTo>
                <a:lnTo>
                  <a:pt x="1588" y="871"/>
                </a:lnTo>
                <a:lnTo>
                  <a:pt x="1588" y="871"/>
                </a:lnTo>
                <a:lnTo>
                  <a:pt x="1588" y="871"/>
                </a:lnTo>
                <a:lnTo>
                  <a:pt x="1593" y="871"/>
                </a:lnTo>
                <a:lnTo>
                  <a:pt x="1593" y="871"/>
                </a:lnTo>
                <a:lnTo>
                  <a:pt x="1599" y="876"/>
                </a:lnTo>
                <a:lnTo>
                  <a:pt x="1604" y="876"/>
                </a:lnTo>
                <a:lnTo>
                  <a:pt x="1615" y="882"/>
                </a:lnTo>
                <a:lnTo>
                  <a:pt x="1615" y="882"/>
                </a:lnTo>
                <a:lnTo>
                  <a:pt x="1626" y="871"/>
                </a:lnTo>
                <a:lnTo>
                  <a:pt x="1626" y="871"/>
                </a:lnTo>
                <a:lnTo>
                  <a:pt x="1632" y="865"/>
                </a:lnTo>
                <a:lnTo>
                  <a:pt x="1632" y="865"/>
                </a:lnTo>
                <a:lnTo>
                  <a:pt x="1643" y="860"/>
                </a:lnTo>
                <a:lnTo>
                  <a:pt x="1648" y="860"/>
                </a:lnTo>
                <a:lnTo>
                  <a:pt x="1648" y="860"/>
                </a:lnTo>
                <a:close/>
                <a:moveTo>
                  <a:pt x="2006" y="281"/>
                </a:moveTo>
                <a:lnTo>
                  <a:pt x="2006" y="281"/>
                </a:lnTo>
                <a:lnTo>
                  <a:pt x="2012" y="287"/>
                </a:lnTo>
                <a:lnTo>
                  <a:pt x="2017" y="292"/>
                </a:lnTo>
                <a:lnTo>
                  <a:pt x="2029" y="292"/>
                </a:lnTo>
                <a:lnTo>
                  <a:pt x="2029" y="303"/>
                </a:lnTo>
                <a:lnTo>
                  <a:pt x="2029" y="303"/>
                </a:lnTo>
                <a:lnTo>
                  <a:pt x="2029" y="309"/>
                </a:lnTo>
                <a:lnTo>
                  <a:pt x="2034" y="314"/>
                </a:lnTo>
                <a:lnTo>
                  <a:pt x="2034" y="314"/>
                </a:lnTo>
                <a:lnTo>
                  <a:pt x="2045" y="314"/>
                </a:lnTo>
                <a:lnTo>
                  <a:pt x="2045" y="314"/>
                </a:lnTo>
                <a:lnTo>
                  <a:pt x="2062" y="314"/>
                </a:lnTo>
                <a:lnTo>
                  <a:pt x="2073" y="320"/>
                </a:lnTo>
                <a:lnTo>
                  <a:pt x="2078" y="320"/>
                </a:lnTo>
                <a:lnTo>
                  <a:pt x="2089" y="309"/>
                </a:lnTo>
                <a:lnTo>
                  <a:pt x="2100" y="292"/>
                </a:lnTo>
                <a:lnTo>
                  <a:pt x="2106" y="287"/>
                </a:lnTo>
                <a:lnTo>
                  <a:pt x="2106" y="281"/>
                </a:lnTo>
                <a:lnTo>
                  <a:pt x="2106" y="265"/>
                </a:lnTo>
                <a:lnTo>
                  <a:pt x="2106" y="265"/>
                </a:lnTo>
                <a:lnTo>
                  <a:pt x="2089" y="265"/>
                </a:lnTo>
                <a:lnTo>
                  <a:pt x="2089" y="265"/>
                </a:lnTo>
                <a:lnTo>
                  <a:pt x="2078" y="259"/>
                </a:lnTo>
                <a:lnTo>
                  <a:pt x="2067" y="254"/>
                </a:lnTo>
                <a:lnTo>
                  <a:pt x="2062" y="248"/>
                </a:lnTo>
                <a:lnTo>
                  <a:pt x="2051" y="242"/>
                </a:lnTo>
                <a:lnTo>
                  <a:pt x="2051" y="242"/>
                </a:lnTo>
                <a:lnTo>
                  <a:pt x="2045" y="248"/>
                </a:lnTo>
                <a:lnTo>
                  <a:pt x="2040" y="254"/>
                </a:lnTo>
                <a:lnTo>
                  <a:pt x="2034" y="242"/>
                </a:lnTo>
                <a:lnTo>
                  <a:pt x="2034" y="242"/>
                </a:lnTo>
                <a:lnTo>
                  <a:pt x="2023" y="242"/>
                </a:lnTo>
                <a:lnTo>
                  <a:pt x="2017" y="242"/>
                </a:lnTo>
                <a:lnTo>
                  <a:pt x="2017" y="242"/>
                </a:lnTo>
                <a:lnTo>
                  <a:pt x="2006" y="248"/>
                </a:lnTo>
                <a:lnTo>
                  <a:pt x="2006" y="254"/>
                </a:lnTo>
                <a:lnTo>
                  <a:pt x="2006" y="259"/>
                </a:lnTo>
                <a:lnTo>
                  <a:pt x="2006" y="265"/>
                </a:lnTo>
                <a:lnTo>
                  <a:pt x="2006" y="265"/>
                </a:lnTo>
                <a:lnTo>
                  <a:pt x="2006" y="265"/>
                </a:lnTo>
                <a:lnTo>
                  <a:pt x="2006" y="270"/>
                </a:lnTo>
                <a:lnTo>
                  <a:pt x="2006" y="270"/>
                </a:lnTo>
                <a:lnTo>
                  <a:pt x="2006" y="276"/>
                </a:lnTo>
                <a:lnTo>
                  <a:pt x="2006" y="281"/>
                </a:lnTo>
                <a:lnTo>
                  <a:pt x="2006" y="281"/>
                </a:lnTo>
                <a:close/>
                <a:moveTo>
                  <a:pt x="1924" y="342"/>
                </a:moveTo>
                <a:lnTo>
                  <a:pt x="1935" y="358"/>
                </a:lnTo>
                <a:lnTo>
                  <a:pt x="1935" y="364"/>
                </a:lnTo>
                <a:lnTo>
                  <a:pt x="1940" y="369"/>
                </a:lnTo>
                <a:lnTo>
                  <a:pt x="1951" y="380"/>
                </a:lnTo>
                <a:lnTo>
                  <a:pt x="1951" y="380"/>
                </a:lnTo>
                <a:lnTo>
                  <a:pt x="1951" y="380"/>
                </a:lnTo>
                <a:lnTo>
                  <a:pt x="1951" y="386"/>
                </a:lnTo>
                <a:lnTo>
                  <a:pt x="1951" y="386"/>
                </a:lnTo>
                <a:lnTo>
                  <a:pt x="1951" y="402"/>
                </a:lnTo>
                <a:lnTo>
                  <a:pt x="1957" y="408"/>
                </a:lnTo>
                <a:lnTo>
                  <a:pt x="1957" y="408"/>
                </a:lnTo>
                <a:lnTo>
                  <a:pt x="1957" y="413"/>
                </a:lnTo>
                <a:lnTo>
                  <a:pt x="1957" y="413"/>
                </a:lnTo>
                <a:lnTo>
                  <a:pt x="1962" y="424"/>
                </a:lnTo>
                <a:lnTo>
                  <a:pt x="1968" y="430"/>
                </a:lnTo>
                <a:lnTo>
                  <a:pt x="1968" y="430"/>
                </a:lnTo>
                <a:lnTo>
                  <a:pt x="1973" y="441"/>
                </a:lnTo>
                <a:lnTo>
                  <a:pt x="1990" y="457"/>
                </a:lnTo>
                <a:lnTo>
                  <a:pt x="1995" y="430"/>
                </a:lnTo>
                <a:lnTo>
                  <a:pt x="2006" y="419"/>
                </a:lnTo>
                <a:lnTo>
                  <a:pt x="2006" y="419"/>
                </a:lnTo>
                <a:lnTo>
                  <a:pt x="2006" y="419"/>
                </a:lnTo>
                <a:lnTo>
                  <a:pt x="2012" y="413"/>
                </a:lnTo>
                <a:lnTo>
                  <a:pt x="2012" y="413"/>
                </a:lnTo>
                <a:lnTo>
                  <a:pt x="2006" y="397"/>
                </a:lnTo>
                <a:lnTo>
                  <a:pt x="2012" y="391"/>
                </a:lnTo>
                <a:lnTo>
                  <a:pt x="2017" y="380"/>
                </a:lnTo>
                <a:lnTo>
                  <a:pt x="2017" y="375"/>
                </a:lnTo>
                <a:lnTo>
                  <a:pt x="2023" y="369"/>
                </a:lnTo>
                <a:lnTo>
                  <a:pt x="2023" y="364"/>
                </a:lnTo>
                <a:lnTo>
                  <a:pt x="2034" y="375"/>
                </a:lnTo>
                <a:lnTo>
                  <a:pt x="2034" y="380"/>
                </a:lnTo>
                <a:lnTo>
                  <a:pt x="2040" y="391"/>
                </a:lnTo>
                <a:lnTo>
                  <a:pt x="2040" y="397"/>
                </a:lnTo>
                <a:lnTo>
                  <a:pt x="2040" y="397"/>
                </a:lnTo>
                <a:lnTo>
                  <a:pt x="2034" y="408"/>
                </a:lnTo>
                <a:lnTo>
                  <a:pt x="2034" y="408"/>
                </a:lnTo>
                <a:lnTo>
                  <a:pt x="2029" y="413"/>
                </a:lnTo>
                <a:lnTo>
                  <a:pt x="2045" y="413"/>
                </a:lnTo>
                <a:lnTo>
                  <a:pt x="2045" y="413"/>
                </a:lnTo>
                <a:lnTo>
                  <a:pt x="2045" y="413"/>
                </a:lnTo>
                <a:lnTo>
                  <a:pt x="2051" y="419"/>
                </a:lnTo>
                <a:lnTo>
                  <a:pt x="2051" y="419"/>
                </a:lnTo>
                <a:lnTo>
                  <a:pt x="2051" y="419"/>
                </a:lnTo>
                <a:lnTo>
                  <a:pt x="2051" y="424"/>
                </a:lnTo>
                <a:lnTo>
                  <a:pt x="2051" y="424"/>
                </a:lnTo>
                <a:lnTo>
                  <a:pt x="2056" y="430"/>
                </a:lnTo>
                <a:lnTo>
                  <a:pt x="2062" y="424"/>
                </a:lnTo>
                <a:lnTo>
                  <a:pt x="2062" y="424"/>
                </a:lnTo>
                <a:lnTo>
                  <a:pt x="2062" y="424"/>
                </a:lnTo>
                <a:lnTo>
                  <a:pt x="2062" y="419"/>
                </a:lnTo>
                <a:lnTo>
                  <a:pt x="2062" y="419"/>
                </a:lnTo>
                <a:lnTo>
                  <a:pt x="2073" y="402"/>
                </a:lnTo>
                <a:lnTo>
                  <a:pt x="2073" y="402"/>
                </a:lnTo>
                <a:lnTo>
                  <a:pt x="2078" y="402"/>
                </a:lnTo>
                <a:lnTo>
                  <a:pt x="2078" y="397"/>
                </a:lnTo>
                <a:lnTo>
                  <a:pt x="2078" y="397"/>
                </a:lnTo>
                <a:lnTo>
                  <a:pt x="2067" y="391"/>
                </a:lnTo>
                <a:lnTo>
                  <a:pt x="2062" y="386"/>
                </a:lnTo>
                <a:lnTo>
                  <a:pt x="2067" y="375"/>
                </a:lnTo>
                <a:lnTo>
                  <a:pt x="2051" y="369"/>
                </a:lnTo>
                <a:lnTo>
                  <a:pt x="2051" y="364"/>
                </a:lnTo>
                <a:lnTo>
                  <a:pt x="2051" y="358"/>
                </a:lnTo>
                <a:lnTo>
                  <a:pt x="2045" y="353"/>
                </a:lnTo>
                <a:lnTo>
                  <a:pt x="2045" y="347"/>
                </a:lnTo>
                <a:lnTo>
                  <a:pt x="2045" y="347"/>
                </a:lnTo>
                <a:lnTo>
                  <a:pt x="2045" y="342"/>
                </a:lnTo>
                <a:lnTo>
                  <a:pt x="2040" y="336"/>
                </a:lnTo>
                <a:lnTo>
                  <a:pt x="2040" y="336"/>
                </a:lnTo>
                <a:lnTo>
                  <a:pt x="2029" y="331"/>
                </a:lnTo>
                <a:lnTo>
                  <a:pt x="2029" y="325"/>
                </a:lnTo>
                <a:lnTo>
                  <a:pt x="2023" y="320"/>
                </a:lnTo>
                <a:lnTo>
                  <a:pt x="2017" y="314"/>
                </a:lnTo>
                <a:lnTo>
                  <a:pt x="2017" y="309"/>
                </a:lnTo>
                <a:lnTo>
                  <a:pt x="2006" y="298"/>
                </a:lnTo>
                <a:lnTo>
                  <a:pt x="1995" y="287"/>
                </a:lnTo>
                <a:lnTo>
                  <a:pt x="1995" y="281"/>
                </a:lnTo>
                <a:lnTo>
                  <a:pt x="1990" y="276"/>
                </a:lnTo>
                <a:lnTo>
                  <a:pt x="1984" y="276"/>
                </a:lnTo>
                <a:lnTo>
                  <a:pt x="1973" y="292"/>
                </a:lnTo>
                <a:lnTo>
                  <a:pt x="1968" y="287"/>
                </a:lnTo>
                <a:lnTo>
                  <a:pt x="1957" y="287"/>
                </a:lnTo>
                <a:lnTo>
                  <a:pt x="1951" y="287"/>
                </a:lnTo>
                <a:lnTo>
                  <a:pt x="1946" y="287"/>
                </a:lnTo>
                <a:lnTo>
                  <a:pt x="1935" y="287"/>
                </a:lnTo>
                <a:lnTo>
                  <a:pt x="1929" y="287"/>
                </a:lnTo>
                <a:lnTo>
                  <a:pt x="1929" y="287"/>
                </a:lnTo>
                <a:lnTo>
                  <a:pt x="1929" y="298"/>
                </a:lnTo>
                <a:lnTo>
                  <a:pt x="1929" y="298"/>
                </a:lnTo>
                <a:lnTo>
                  <a:pt x="1929" y="298"/>
                </a:lnTo>
                <a:lnTo>
                  <a:pt x="1929" y="303"/>
                </a:lnTo>
                <a:lnTo>
                  <a:pt x="1929" y="303"/>
                </a:lnTo>
                <a:lnTo>
                  <a:pt x="1929" y="325"/>
                </a:lnTo>
                <a:lnTo>
                  <a:pt x="1929" y="325"/>
                </a:lnTo>
                <a:lnTo>
                  <a:pt x="1935" y="325"/>
                </a:lnTo>
                <a:lnTo>
                  <a:pt x="1935" y="325"/>
                </a:lnTo>
                <a:lnTo>
                  <a:pt x="1929" y="331"/>
                </a:lnTo>
                <a:lnTo>
                  <a:pt x="1929" y="331"/>
                </a:lnTo>
                <a:lnTo>
                  <a:pt x="1924" y="342"/>
                </a:lnTo>
                <a:lnTo>
                  <a:pt x="1924" y="342"/>
                </a:lnTo>
                <a:close/>
                <a:moveTo>
                  <a:pt x="2486" y="468"/>
                </a:moveTo>
                <a:lnTo>
                  <a:pt x="2486" y="468"/>
                </a:lnTo>
                <a:lnTo>
                  <a:pt x="2464" y="474"/>
                </a:lnTo>
                <a:lnTo>
                  <a:pt x="2436" y="485"/>
                </a:lnTo>
                <a:lnTo>
                  <a:pt x="2436" y="485"/>
                </a:lnTo>
                <a:lnTo>
                  <a:pt x="2431" y="490"/>
                </a:lnTo>
                <a:lnTo>
                  <a:pt x="2431" y="490"/>
                </a:lnTo>
                <a:lnTo>
                  <a:pt x="2425" y="507"/>
                </a:lnTo>
                <a:lnTo>
                  <a:pt x="2425" y="513"/>
                </a:lnTo>
                <a:lnTo>
                  <a:pt x="2420" y="513"/>
                </a:lnTo>
                <a:lnTo>
                  <a:pt x="2420" y="513"/>
                </a:lnTo>
                <a:lnTo>
                  <a:pt x="2403" y="518"/>
                </a:lnTo>
                <a:lnTo>
                  <a:pt x="2398" y="529"/>
                </a:lnTo>
                <a:lnTo>
                  <a:pt x="2398" y="546"/>
                </a:lnTo>
                <a:lnTo>
                  <a:pt x="2398" y="546"/>
                </a:lnTo>
                <a:lnTo>
                  <a:pt x="2392" y="557"/>
                </a:lnTo>
                <a:lnTo>
                  <a:pt x="2392" y="557"/>
                </a:lnTo>
                <a:lnTo>
                  <a:pt x="2387" y="579"/>
                </a:lnTo>
                <a:lnTo>
                  <a:pt x="2387" y="579"/>
                </a:lnTo>
                <a:lnTo>
                  <a:pt x="2387" y="579"/>
                </a:lnTo>
                <a:lnTo>
                  <a:pt x="2381" y="590"/>
                </a:lnTo>
                <a:lnTo>
                  <a:pt x="2381" y="590"/>
                </a:lnTo>
                <a:lnTo>
                  <a:pt x="2381" y="595"/>
                </a:lnTo>
                <a:lnTo>
                  <a:pt x="2376" y="595"/>
                </a:lnTo>
                <a:lnTo>
                  <a:pt x="2376" y="595"/>
                </a:lnTo>
                <a:lnTo>
                  <a:pt x="2365" y="612"/>
                </a:lnTo>
                <a:lnTo>
                  <a:pt x="2365" y="612"/>
                </a:lnTo>
                <a:lnTo>
                  <a:pt x="2359" y="634"/>
                </a:lnTo>
                <a:lnTo>
                  <a:pt x="2359" y="634"/>
                </a:lnTo>
                <a:lnTo>
                  <a:pt x="2365" y="645"/>
                </a:lnTo>
                <a:lnTo>
                  <a:pt x="2370" y="656"/>
                </a:lnTo>
                <a:lnTo>
                  <a:pt x="2370" y="656"/>
                </a:lnTo>
                <a:lnTo>
                  <a:pt x="2376" y="672"/>
                </a:lnTo>
                <a:lnTo>
                  <a:pt x="2376" y="672"/>
                </a:lnTo>
                <a:lnTo>
                  <a:pt x="2381" y="672"/>
                </a:lnTo>
                <a:lnTo>
                  <a:pt x="2381" y="672"/>
                </a:lnTo>
                <a:lnTo>
                  <a:pt x="2387" y="678"/>
                </a:lnTo>
                <a:lnTo>
                  <a:pt x="2398" y="683"/>
                </a:lnTo>
                <a:lnTo>
                  <a:pt x="2398" y="683"/>
                </a:lnTo>
                <a:lnTo>
                  <a:pt x="2414" y="683"/>
                </a:lnTo>
                <a:lnTo>
                  <a:pt x="2414" y="683"/>
                </a:lnTo>
                <a:lnTo>
                  <a:pt x="2420" y="678"/>
                </a:lnTo>
                <a:lnTo>
                  <a:pt x="2420" y="678"/>
                </a:lnTo>
                <a:lnTo>
                  <a:pt x="2420" y="678"/>
                </a:lnTo>
                <a:lnTo>
                  <a:pt x="2420" y="672"/>
                </a:lnTo>
                <a:lnTo>
                  <a:pt x="2420" y="667"/>
                </a:lnTo>
                <a:lnTo>
                  <a:pt x="2420" y="667"/>
                </a:lnTo>
                <a:lnTo>
                  <a:pt x="2414" y="661"/>
                </a:lnTo>
                <a:lnTo>
                  <a:pt x="2403" y="650"/>
                </a:lnTo>
                <a:lnTo>
                  <a:pt x="2403" y="634"/>
                </a:lnTo>
                <a:lnTo>
                  <a:pt x="2409" y="617"/>
                </a:lnTo>
                <a:lnTo>
                  <a:pt x="2409" y="617"/>
                </a:lnTo>
                <a:lnTo>
                  <a:pt x="2409" y="606"/>
                </a:lnTo>
                <a:lnTo>
                  <a:pt x="2409" y="606"/>
                </a:lnTo>
                <a:lnTo>
                  <a:pt x="2420" y="590"/>
                </a:lnTo>
                <a:lnTo>
                  <a:pt x="2420" y="590"/>
                </a:lnTo>
                <a:lnTo>
                  <a:pt x="2420" y="584"/>
                </a:lnTo>
                <a:lnTo>
                  <a:pt x="2420" y="584"/>
                </a:lnTo>
                <a:lnTo>
                  <a:pt x="2425" y="579"/>
                </a:lnTo>
                <a:lnTo>
                  <a:pt x="2431" y="568"/>
                </a:lnTo>
                <a:lnTo>
                  <a:pt x="2431" y="551"/>
                </a:lnTo>
                <a:lnTo>
                  <a:pt x="2436" y="546"/>
                </a:lnTo>
                <a:lnTo>
                  <a:pt x="2442" y="546"/>
                </a:lnTo>
                <a:lnTo>
                  <a:pt x="2442" y="546"/>
                </a:lnTo>
                <a:lnTo>
                  <a:pt x="2447" y="540"/>
                </a:lnTo>
                <a:lnTo>
                  <a:pt x="2447" y="540"/>
                </a:lnTo>
                <a:lnTo>
                  <a:pt x="2458" y="529"/>
                </a:lnTo>
                <a:lnTo>
                  <a:pt x="2458" y="529"/>
                </a:lnTo>
                <a:lnTo>
                  <a:pt x="2475" y="513"/>
                </a:lnTo>
                <a:lnTo>
                  <a:pt x="2475" y="513"/>
                </a:lnTo>
                <a:lnTo>
                  <a:pt x="2481" y="513"/>
                </a:lnTo>
                <a:lnTo>
                  <a:pt x="2481" y="513"/>
                </a:lnTo>
                <a:lnTo>
                  <a:pt x="2481" y="507"/>
                </a:lnTo>
                <a:lnTo>
                  <a:pt x="2492" y="496"/>
                </a:lnTo>
                <a:lnTo>
                  <a:pt x="2492" y="496"/>
                </a:lnTo>
                <a:lnTo>
                  <a:pt x="2503" y="496"/>
                </a:lnTo>
                <a:lnTo>
                  <a:pt x="2525" y="479"/>
                </a:lnTo>
                <a:lnTo>
                  <a:pt x="2541" y="468"/>
                </a:lnTo>
                <a:lnTo>
                  <a:pt x="2547" y="463"/>
                </a:lnTo>
                <a:lnTo>
                  <a:pt x="2552" y="452"/>
                </a:lnTo>
                <a:lnTo>
                  <a:pt x="2530" y="435"/>
                </a:lnTo>
                <a:lnTo>
                  <a:pt x="2530" y="435"/>
                </a:lnTo>
                <a:lnTo>
                  <a:pt x="2530" y="435"/>
                </a:lnTo>
                <a:lnTo>
                  <a:pt x="2525" y="446"/>
                </a:lnTo>
                <a:lnTo>
                  <a:pt x="2525" y="446"/>
                </a:lnTo>
                <a:lnTo>
                  <a:pt x="2508" y="457"/>
                </a:lnTo>
                <a:lnTo>
                  <a:pt x="2508" y="457"/>
                </a:lnTo>
                <a:lnTo>
                  <a:pt x="2503" y="463"/>
                </a:lnTo>
                <a:lnTo>
                  <a:pt x="2486" y="468"/>
                </a:lnTo>
                <a:lnTo>
                  <a:pt x="2486" y="468"/>
                </a:lnTo>
                <a:close/>
                <a:moveTo>
                  <a:pt x="3274" y="535"/>
                </a:moveTo>
                <a:lnTo>
                  <a:pt x="3280" y="540"/>
                </a:lnTo>
                <a:lnTo>
                  <a:pt x="3285" y="546"/>
                </a:lnTo>
                <a:lnTo>
                  <a:pt x="3296" y="535"/>
                </a:lnTo>
                <a:lnTo>
                  <a:pt x="3324" y="529"/>
                </a:lnTo>
                <a:lnTo>
                  <a:pt x="3335" y="535"/>
                </a:lnTo>
                <a:lnTo>
                  <a:pt x="3346" y="529"/>
                </a:lnTo>
                <a:lnTo>
                  <a:pt x="3346" y="518"/>
                </a:lnTo>
                <a:lnTo>
                  <a:pt x="3351" y="507"/>
                </a:lnTo>
                <a:lnTo>
                  <a:pt x="3357" y="502"/>
                </a:lnTo>
                <a:lnTo>
                  <a:pt x="3351" y="496"/>
                </a:lnTo>
                <a:lnTo>
                  <a:pt x="3340" y="490"/>
                </a:lnTo>
                <a:lnTo>
                  <a:pt x="3335" y="490"/>
                </a:lnTo>
                <a:lnTo>
                  <a:pt x="3324" y="485"/>
                </a:lnTo>
                <a:lnTo>
                  <a:pt x="3318" y="479"/>
                </a:lnTo>
                <a:lnTo>
                  <a:pt x="3318" y="479"/>
                </a:lnTo>
                <a:lnTo>
                  <a:pt x="3313" y="474"/>
                </a:lnTo>
                <a:lnTo>
                  <a:pt x="3313" y="479"/>
                </a:lnTo>
                <a:lnTo>
                  <a:pt x="3313" y="479"/>
                </a:lnTo>
                <a:lnTo>
                  <a:pt x="3307" y="490"/>
                </a:lnTo>
                <a:lnTo>
                  <a:pt x="3296" y="485"/>
                </a:lnTo>
                <a:lnTo>
                  <a:pt x="3280" y="474"/>
                </a:lnTo>
                <a:lnTo>
                  <a:pt x="3274" y="485"/>
                </a:lnTo>
                <a:lnTo>
                  <a:pt x="3269" y="496"/>
                </a:lnTo>
                <a:lnTo>
                  <a:pt x="3269" y="496"/>
                </a:lnTo>
                <a:lnTo>
                  <a:pt x="3269" y="518"/>
                </a:lnTo>
                <a:lnTo>
                  <a:pt x="3269" y="518"/>
                </a:lnTo>
                <a:lnTo>
                  <a:pt x="3274" y="535"/>
                </a:lnTo>
                <a:lnTo>
                  <a:pt x="3274" y="535"/>
                </a:lnTo>
                <a:close/>
                <a:moveTo>
                  <a:pt x="3396" y="546"/>
                </a:moveTo>
                <a:lnTo>
                  <a:pt x="3396" y="546"/>
                </a:lnTo>
                <a:lnTo>
                  <a:pt x="3401" y="546"/>
                </a:lnTo>
                <a:lnTo>
                  <a:pt x="3407" y="546"/>
                </a:lnTo>
                <a:lnTo>
                  <a:pt x="3407" y="546"/>
                </a:lnTo>
                <a:lnTo>
                  <a:pt x="3418" y="540"/>
                </a:lnTo>
                <a:lnTo>
                  <a:pt x="3423" y="535"/>
                </a:lnTo>
                <a:lnTo>
                  <a:pt x="3423" y="535"/>
                </a:lnTo>
                <a:lnTo>
                  <a:pt x="3423" y="529"/>
                </a:lnTo>
                <a:lnTo>
                  <a:pt x="3423" y="524"/>
                </a:lnTo>
                <a:lnTo>
                  <a:pt x="3418" y="524"/>
                </a:lnTo>
                <a:lnTo>
                  <a:pt x="3401" y="518"/>
                </a:lnTo>
                <a:lnTo>
                  <a:pt x="3401" y="518"/>
                </a:lnTo>
                <a:lnTo>
                  <a:pt x="3385" y="513"/>
                </a:lnTo>
                <a:lnTo>
                  <a:pt x="3385" y="513"/>
                </a:lnTo>
                <a:lnTo>
                  <a:pt x="3373" y="507"/>
                </a:lnTo>
                <a:lnTo>
                  <a:pt x="3368" y="502"/>
                </a:lnTo>
                <a:lnTo>
                  <a:pt x="3368" y="513"/>
                </a:lnTo>
                <a:lnTo>
                  <a:pt x="3368" y="513"/>
                </a:lnTo>
                <a:lnTo>
                  <a:pt x="3373" y="529"/>
                </a:lnTo>
                <a:lnTo>
                  <a:pt x="3373" y="529"/>
                </a:lnTo>
                <a:lnTo>
                  <a:pt x="3396" y="546"/>
                </a:lnTo>
                <a:lnTo>
                  <a:pt x="3396" y="546"/>
                </a:lnTo>
                <a:close/>
                <a:moveTo>
                  <a:pt x="3307" y="595"/>
                </a:moveTo>
                <a:lnTo>
                  <a:pt x="3313" y="595"/>
                </a:lnTo>
                <a:lnTo>
                  <a:pt x="3335" y="595"/>
                </a:lnTo>
                <a:lnTo>
                  <a:pt x="3335" y="595"/>
                </a:lnTo>
                <a:lnTo>
                  <a:pt x="3340" y="595"/>
                </a:lnTo>
                <a:lnTo>
                  <a:pt x="3340" y="595"/>
                </a:lnTo>
                <a:lnTo>
                  <a:pt x="3346" y="590"/>
                </a:lnTo>
                <a:lnTo>
                  <a:pt x="3346" y="590"/>
                </a:lnTo>
                <a:lnTo>
                  <a:pt x="3340" y="584"/>
                </a:lnTo>
                <a:lnTo>
                  <a:pt x="3329" y="573"/>
                </a:lnTo>
                <a:lnTo>
                  <a:pt x="3324" y="568"/>
                </a:lnTo>
                <a:lnTo>
                  <a:pt x="3318" y="562"/>
                </a:lnTo>
                <a:lnTo>
                  <a:pt x="3313" y="557"/>
                </a:lnTo>
                <a:lnTo>
                  <a:pt x="3302" y="557"/>
                </a:lnTo>
                <a:lnTo>
                  <a:pt x="3302" y="568"/>
                </a:lnTo>
                <a:lnTo>
                  <a:pt x="3307" y="573"/>
                </a:lnTo>
                <a:lnTo>
                  <a:pt x="3302" y="584"/>
                </a:lnTo>
                <a:lnTo>
                  <a:pt x="3307" y="595"/>
                </a:lnTo>
                <a:close/>
                <a:moveTo>
                  <a:pt x="2866" y="386"/>
                </a:moveTo>
                <a:lnTo>
                  <a:pt x="2872" y="391"/>
                </a:lnTo>
                <a:lnTo>
                  <a:pt x="2883" y="380"/>
                </a:lnTo>
                <a:lnTo>
                  <a:pt x="2894" y="380"/>
                </a:lnTo>
                <a:lnTo>
                  <a:pt x="2910" y="380"/>
                </a:lnTo>
                <a:lnTo>
                  <a:pt x="2910" y="380"/>
                </a:lnTo>
                <a:lnTo>
                  <a:pt x="2916" y="380"/>
                </a:lnTo>
                <a:lnTo>
                  <a:pt x="2921" y="375"/>
                </a:lnTo>
                <a:lnTo>
                  <a:pt x="2921" y="375"/>
                </a:lnTo>
                <a:lnTo>
                  <a:pt x="2933" y="364"/>
                </a:lnTo>
                <a:lnTo>
                  <a:pt x="2933" y="358"/>
                </a:lnTo>
                <a:lnTo>
                  <a:pt x="2933" y="353"/>
                </a:lnTo>
                <a:lnTo>
                  <a:pt x="2927" y="342"/>
                </a:lnTo>
                <a:lnTo>
                  <a:pt x="2927" y="342"/>
                </a:lnTo>
                <a:lnTo>
                  <a:pt x="2933" y="342"/>
                </a:lnTo>
                <a:lnTo>
                  <a:pt x="2927" y="336"/>
                </a:lnTo>
                <a:lnTo>
                  <a:pt x="2927" y="336"/>
                </a:lnTo>
                <a:lnTo>
                  <a:pt x="2905" y="320"/>
                </a:lnTo>
                <a:lnTo>
                  <a:pt x="2894" y="309"/>
                </a:lnTo>
                <a:lnTo>
                  <a:pt x="2888" y="320"/>
                </a:lnTo>
                <a:lnTo>
                  <a:pt x="2888" y="320"/>
                </a:lnTo>
                <a:lnTo>
                  <a:pt x="2883" y="331"/>
                </a:lnTo>
                <a:lnTo>
                  <a:pt x="2883" y="331"/>
                </a:lnTo>
                <a:lnTo>
                  <a:pt x="2877" y="347"/>
                </a:lnTo>
                <a:lnTo>
                  <a:pt x="2877" y="347"/>
                </a:lnTo>
                <a:lnTo>
                  <a:pt x="2872" y="364"/>
                </a:lnTo>
                <a:lnTo>
                  <a:pt x="2872" y="364"/>
                </a:lnTo>
                <a:lnTo>
                  <a:pt x="2866" y="386"/>
                </a:lnTo>
                <a:lnTo>
                  <a:pt x="2866" y="386"/>
                </a:lnTo>
                <a:close/>
                <a:moveTo>
                  <a:pt x="2789" y="259"/>
                </a:moveTo>
                <a:lnTo>
                  <a:pt x="2789" y="259"/>
                </a:lnTo>
                <a:lnTo>
                  <a:pt x="2789" y="265"/>
                </a:lnTo>
                <a:lnTo>
                  <a:pt x="2789" y="270"/>
                </a:lnTo>
                <a:lnTo>
                  <a:pt x="2789" y="270"/>
                </a:lnTo>
                <a:lnTo>
                  <a:pt x="2778" y="276"/>
                </a:lnTo>
                <a:lnTo>
                  <a:pt x="2778" y="287"/>
                </a:lnTo>
                <a:lnTo>
                  <a:pt x="2778" y="287"/>
                </a:lnTo>
                <a:lnTo>
                  <a:pt x="2778" y="292"/>
                </a:lnTo>
                <a:lnTo>
                  <a:pt x="2789" y="298"/>
                </a:lnTo>
                <a:lnTo>
                  <a:pt x="2789" y="298"/>
                </a:lnTo>
                <a:lnTo>
                  <a:pt x="2795" y="303"/>
                </a:lnTo>
                <a:lnTo>
                  <a:pt x="2806" y="309"/>
                </a:lnTo>
                <a:lnTo>
                  <a:pt x="2811" y="320"/>
                </a:lnTo>
                <a:lnTo>
                  <a:pt x="2811" y="320"/>
                </a:lnTo>
                <a:lnTo>
                  <a:pt x="2822" y="331"/>
                </a:lnTo>
                <a:lnTo>
                  <a:pt x="2822" y="331"/>
                </a:lnTo>
                <a:lnTo>
                  <a:pt x="2822" y="336"/>
                </a:lnTo>
                <a:lnTo>
                  <a:pt x="2828" y="336"/>
                </a:lnTo>
                <a:lnTo>
                  <a:pt x="2828" y="336"/>
                </a:lnTo>
                <a:lnTo>
                  <a:pt x="2839" y="342"/>
                </a:lnTo>
                <a:lnTo>
                  <a:pt x="2855" y="347"/>
                </a:lnTo>
                <a:lnTo>
                  <a:pt x="2855" y="347"/>
                </a:lnTo>
                <a:lnTo>
                  <a:pt x="2861" y="347"/>
                </a:lnTo>
                <a:lnTo>
                  <a:pt x="2866" y="342"/>
                </a:lnTo>
                <a:lnTo>
                  <a:pt x="2866" y="342"/>
                </a:lnTo>
                <a:lnTo>
                  <a:pt x="2872" y="325"/>
                </a:lnTo>
                <a:lnTo>
                  <a:pt x="2872" y="314"/>
                </a:lnTo>
                <a:lnTo>
                  <a:pt x="2872" y="314"/>
                </a:lnTo>
                <a:lnTo>
                  <a:pt x="2872" y="287"/>
                </a:lnTo>
                <a:lnTo>
                  <a:pt x="2872" y="287"/>
                </a:lnTo>
                <a:lnTo>
                  <a:pt x="2872" y="281"/>
                </a:lnTo>
                <a:lnTo>
                  <a:pt x="2872" y="281"/>
                </a:lnTo>
                <a:lnTo>
                  <a:pt x="2861" y="276"/>
                </a:lnTo>
                <a:lnTo>
                  <a:pt x="2861" y="276"/>
                </a:lnTo>
                <a:lnTo>
                  <a:pt x="2855" y="270"/>
                </a:lnTo>
                <a:lnTo>
                  <a:pt x="2850" y="248"/>
                </a:lnTo>
                <a:lnTo>
                  <a:pt x="2850" y="248"/>
                </a:lnTo>
                <a:lnTo>
                  <a:pt x="2850" y="237"/>
                </a:lnTo>
                <a:lnTo>
                  <a:pt x="2850" y="231"/>
                </a:lnTo>
                <a:lnTo>
                  <a:pt x="2850" y="231"/>
                </a:lnTo>
                <a:lnTo>
                  <a:pt x="2839" y="220"/>
                </a:lnTo>
                <a:lnTo>
                  <a:pt x="2839" y="220"/>
                </a:lnTo>
                <a:lnTo>
                  <a:pt x="2828" y="204"/>
                </a:lnTo>
                <a:lnTo>
                  <a:pt x="2828" y="193"/>
                </a:lnTo>
                <a:lnTo>
                  <a:pt x="2817" y="204"/>
                </a:lnTo>
                <a:lnTo>
                  <a:pt x="2811" y="209"/>
                </a:lnTo>
                <a:lnTo>
                  <a:pt x="2811" y="209"/>
                </a:lnTo>
                <a:lnTo>
                  <a:pt x="2806" y="209"/>
                </a:lnTo>
                <a:lnTo>
                  <a:pt x="2806" y="209"/>
                </a:lnTo>
                <a:lnTo>
                  <a:pt x="2800" y="209"/>
                </a:lnTo>
                <a:lnTo>
                  <a:pt x="2800" y="220"/>
                </a:lnTo>
                <a:lnTo>
                  <a:pt x="2800" y="231"/>
                </a:lnTo>
                <a:lnTo>
                  <a:pt x="2795" y="242"/>
                </a:lnTo>
                <a:lnTo>
                  <a:pt x="2789" y="254"/>
                </a:lnTo>
                <a:lnTo>
                  <a:pt x="2789" y="259"/>
                </a:lnTo>
                <a:close/>
                <a:moveTo>
                  <a:pt x="2960" y="386"/>
                </a:moveTo>
                <a:lnTo>
                  <a:pt x="2949" y="375"/>
                </a:lnTo>
                <a:lnTo>
                  <a:pt x="2938" y="375"/>
                </a:lnTo>
                <a:lnTo>
                  <a:pt x="2949" y="386"/>
                </a:lnTo>
                <a:lnTo>
                  <a:pt x="2960" y="386"/>
                </a:lnTo>
                <a:close/>
                <a:moveTo>
                  <a:pt x="2960" y="424"/>
                </a:moveTo>
                <a:lnTo>
                  <a:pt x="2949" y="413"/>
                </a:lnTo>
                <a:lnTo>
                  <a:pt x="2938" y="419"/>
                </a:lnTo>
                <a:lnTo>
                  <a:pt x="2955" y="430"/>
                </a:lnTo>
                <a:lnTo>
                  <a:pt x="2960" y="424"/>
                </a:lnTo>
                <a:close/>
                <a:moveTo>
                  <a:pt x="3258" y="518"/>
                </a:moveTo>
                <a:lnTo>
                  <a:pt x="3263" y="513"/>
                </a:lnTo>
                <a:lnTo>
                  <a:pt x="3258" y="490"/>
                </a:lnTo>
                <a:lnTo>
                  <a:pt x="3252" y="490"/>
                </a:lnTo>
                <a:lnTo>
                  <a:pt x="3252" y="490"/>
                </a:lnTo>
                <a:lnTo>
                  <a:pt x="3252" y="502"/>
                </a:lnTo>
                <a:lnTo>
                  <a:pt x="3252" y="502"/>
                </a:lnTo>
                <a:lnTo>
                  <a:pt x="3252" y="513"/>
                </a:lnTo>
                <a:lnTo>
                  <a:pt x="3258" y="518"/>
                </a:lnTo>
                <a:lnTo>
                  <a:pt x="3258" y="518"/>
                </a:lnTo>
                <a:close/>
                <a:moveTo>
                  <a:pt x="3263" y="568"/>
                </a:moveTo>
                <a:lnTo>
                  <a:pt x="3247" y="557"/>
                </a:lnTo>
                <a:lnTo>
                  <a:pt x="3252" y="573"/>
                </a:lnTo>
                <a:lnTo>
                  <a:pt x="3263" y="568"/>
                </a:lnTo>
                <a:close/>
                <a:moveTo>
                  <a:pt x="3390" y="446"/>
                </a:moveTo>
                <a:lnTo>
                  <a:pt x="3385" y="457"/>
                </a:lnTo>
                <a:lnTo>
                  <a:pt x="3401" y="452"/>
                </a:lnTo>
                <a:lnTo>
                  <a:pt x="3390" y="446"/>
                </a:lnTo>
                <a:close/>
                <a:moveTo>
                  <a:pt x="2789" y="204"/>
                </a:moveTo>
                <a:lnTo>
                  <a:pt x="2778" y="193"/>
                </a:lnTo>
                <a:lnTo>
                  <a:pt x="2773" y="204"/>
                </a:lnTo>
                <a:lnTo>
                  <a:pt x="2778" y="209"/>
                </a:lnTo>
                <a:lnTo>
                  <a:pt x="2789" y="204"/>
                </a:lnTo>
                <a:close/>
                <a:moveTo>
                  <a:pt x="2662" y="226"/>
                </a:moveTo>
                <a:lnTo>
                  <a:pt x="2651" y="220"/>
                </a:lnTo>
                <a:lnTo>
                  <a:pt x="2646" y="226"/>
                </a:lnTo>
                <a:lnTo>
                  <a:pt x="2657" y="237"/>
                </a:lnTo>
                <a:lnTo>
                  <a:pt x="2662" y="226"/>
                </a:lnTo>
                <a:close/>
                <a:moveTo>
                  <a:pt x="2293" y="248"/>
                </a:moveTo>
                <a:lnTo>
                  <a:pt x="2304" y="248"/>
                </a:lnTo>
                <a:lnTo>
                  <a:pt x="2304" y="248"/>
                </a:lnTo>
                <a:lnTo>
                  <a:pt x="2304" y="248"/>
                </a:lnTo>
                <a:lnTo>
                  <a:pt x="2310" y="254"/>
                </a:lnTo>
                <a:lnTo>
                  <a:pt x="2310" y="254"/>
                </a:lnTo>
                <a:lnTo>
                  <a:pt x="2321" y="270"/>
                </a:lnTo>
                <a:lnTo>
                  <a:pt x="2332" y="276"/>
                </a:lnTo>
                <a:lnTo>
                  <a:pt x="2343" y="281"/>
                </a:lnTo>
                <a:lnTo>
                  <a:pt x="2359" y="287"/>
                </a:lnTo>
                <a:lnTo>
                  <a:pt x="2359" y="276"/>
                </a:lnTo>
                <a:lnTo>
                  <a:pt x="2348" y="259"/>
                </a:lnTo>
                <a:lnTo>
                  <a:pt x="2359" y="259"/>
                </a:lnTo>
                <a:lnTo>
                  <a:pt x="2365" y="259"/>
                </a:lnTo>
                <a:lnTo>
                  <a:pt x="2370" y="259"/>
                </a:lnTo>
                <a:lnTo>
                  <a:pt x="2376" y="265"/>
                </a:lnTo>
                <a:lnTo>
                  <a:pt x="2381" y="265"/>
                </a:lnTo>
                <a:lnTo>
                  <a:pt x="2398" y="259"/>
                </a:lnTo>
                <a:lnTo>
                  <a:pt x="2403" y="259"/>
                </a:lnTo>
                <a:lnTo>
                  <a:pt x="2403" y="265"/>
                </a:lnTo>
                <a:lnTo>
                  <a:pt x="2414" y="270"/>
                </a:lnTo>
                <a:lnTo>
                  <a:pt x="2425" y="270"/>
                </a:lnTo>
                <a:lnTo>
                  <a:pt x="2425" y="276"/>
                </a:lnTo>
                <a:lnTo>
                  <a:pt x="2431" y="281"/>
                </a:lnTo>
                <a:lnTo>
                  <a:pt x="2436" y="281"/>
                </a:lnTo>
                <a:lnTo>
                  <a:pt x="2442" y="281"/>
                </a:lnTo>
                <a:lnTo>
                  <a:pt x="2447" y="276"/>
                </a:lnTo>
                <a:lnTo>
                  <a:pt x="2447" y="270"/>
                </a:lnTo>
                <a:lnTo>
                  <a:pt x="2447" y="265"/>
                </a:lnTo>
                <a:lnTo>
                  <a:pt x="2442" y="254"/>
                </a:lnTo>
                <a:lnTo>
                  <a:pt x="2436" y="254"/>
                </a:lnTo>
                <a:lnTo>
                  <a:pt x="2431" y="248"/>
                </a:lnTo>
                <a:lnTo>
                  <a:pt x="2431" y="242"/>
                </a:lnTo>
                <a:lnTo>
                  <a:pt x="2436" y="237"/>
                </a:lnTo>
                <a:lnTo>
                  <a:pt x="2442" y="237"/>
                </a:lnTo>
                <a:lnTo>
                  <a:pt x="2447" y="242"/>
                </a:lnTo>
                <a:lnTo>
                  <a:pt x="2447" y="242"/>
                </a:lnTo>
                <a:lnTo>
                  <a:pt x="2453" y="248"/>
                </a:lnTo>
                <a:lnTo>
                  <a:pt x="2458" y="248"/>
                </a:lnTo>
                <a:lnTo>
                  <a:pt x="2464" y="242"/>
                </a:lnTo>
                <a:lnTo>
                  <a:pt x="2475" y="237"/>
                </a:lnTo>
                <a:lnTo>
                  <a:pt x="2481" y="231"/>
                </a:lnTo>
                <a:lnTo>
                  <a:pt x="2486" y="231"/>
                </a:lnTo>
                <a:lnTo>
                  <a:pt x="2492" y="226"/>
                </a:lnTo>
                <a:lnTo>
                  <a:pt x="2497" y="220"/>
                </a:lnTo>
                <a:lnTo>
                  <a:pt x="2503" y="220"/>
                </a:lnTo>
                <a:lnTo>
                  <a:pt x="2503" y="215"/>
                </a:lnTo>
                <a:lnTo>
                  <a:pt x="2508" y="204"/>
                </a:lnTo>
                <a:lnTo>
                  <a:pt x="2508" y="193"/>
                </a:lnTo>
                <a:lnTo>
                  <a:pt x="2503" y="187"/>
                </a:lnTo>
                <a:lnTo>
                  <a:pt x="2497" y="182"/>
                </a:lnTo>
                <a:lnTo>
                  <a:pt x="2492" y="182"/>
                </a:lnTo>
                <a:lnTo>
                  <a:pt x="2486" y="193"/>
                </a:lnTo>
                <a:lnTo>
                  <a:pt x="2481" y="198"/>
                </a:lnTo>
                <a:lnTo>
                  <a:pt x="2481" y="198"/>
                </a:lnTo>
                <a:lnTo>
                  <a:pt x="2475" y="198"/>
                </a:lnTo>
                <a:lnTo>
                  <a:pt x="2475" y="204"/>
                </a:lnTo>
                <a:lnTo>
                  <a:pt x="2475" y="204"/>
                </a:lnTo>
                <a:lnTo>
                  <a:pt x="2475" y="209"/>
                </a:lnTo>
                <a:lnTo>
                  <a:pt x="2475" y="220"/>
                </a:lnTo>
                <a:lnTo>
                  <a:pt x="2469" y="220"/>
                </a:lnTo>
                <a:lnTo>
                  <a:pt x="2464" y="209"/>
                </a:lnTo>
                <a:lnTo>
                  <a:pt x="2458" y="209"/>
                </a:lnTo>
                <a:lnTo>
                  <a:pt x="2453" y="215"/>
                </a:lnTo>
                <a:lnTo>
                  <a:pt x="2453" y="215"/>
                </a:lnTo>
                <a:lnTo>
                  <a:pt x="2442" y="220"/>
                </a:lnTo>
                <a:lnTo>
                  <a:pt x="2442" y="220"/>
                </a:lnTo>
                <a:lnTo>
                  <a:pt x="2436" y="220"/>
                </a:lnTo>
                <a:lnTo>
                  <a:pt x="2436" y="220"/>
                </a:lnTo>
                <a:lnTo>
                  <a:pt x="2436" y="220"/>
                </a:lnTo>
                <a:lnTo>
                  <a:pt x="2431" y="215"/>
                </a:lnTo>
                <a:lnTo>
                  <a:pt x="2431" y="215"/>
                </a:lnTo>
                <a:lnTo>
                  <a:pt x="2425" y="204"/>
                </a:lnTo>
                <a:lnTo>
                  <a:pt x="2431" y="198"/>
                </a:lnTo>
                <a:lnTo>
                  <a:pt x="2436" y="193"/>
                </a:lnTo>
                <a:lnTo>
                  <a:pt x="2436" y="182"/>
                </a:lnTo>
                <a:lnTo>
                  <a:pt x="2431" y="176"/>
                </a:lnTo>
                <a:lnTo>
                  <a:pt x="2431" y="171"/>
                </a:lnTo>
                <a:lnTo>
                  <a:pt x="2436" y="154"/>
                </a:lnTo>
                <a:lnTo>
                  <a:pt x="2436" y="149"/>
                </a:lnTo>
                <a:lnTo>
                  <a:pt x="2425" y="154"/>
                </a:lnTo>
                <a:lnTo>
                  <a:pt x="2425" y="160"/>
                </a:lnTo>
                <a:lnTo>
                  <a:pt x="2420" y="165"/>
                </a:lnTo>
                <a:lnTo>
                  <a:pt x="2420" y="171"/>
                </a:lnTo>
                <a:lnTo>
                  <a:pt x="2409" y="176"/>
                </a:lnTo>
                <a:lnTo>
                  <a:pt x="2398" y="182"/>
                </a:lnTo>
                <a:lnTo>
                  <a:pt x="2403" y="193"/>
                </a:lnTo>
                <a:lnTo>
                  <a:pt x="2403" y="204"/>
                </a:lnTo>
                <a:lnTo>
                  <a:pt x="2398" y="204"/>
                </a:lnTo>
                <a:lnTo>
                  <a:pt x="2392" y="198"/>
                </a:lnTo>
                <a:lnTo>
                  <a:pt x="2392" y="193"/>
                </a:lnTo>
                <a:lnTo>
                  <a:pt x="2392" y="193"/>
                </a:lnTo>
                <a:lnTo>
                  <a:pt x="2381" y="193"/>
                </a:lnTo>
                <a:lnTo>
                  <a:pt x="2387" y="198"/>
                </a:lnTo>
                <a:lnTo>
                  <a:pt x="2387" y="198"/>
                </a:lnTo>
                <a:lnTo>
                  <a:pt x="2381" y="209"/>
                </a:lnTo>
                <a:lnTo>
                  <a:pt x="2381" y="209"/>
                </a:lnTo>
                <a:lnTo>
                  <a:pt x="2381" y="220"/>
                </a:lnTo>
                <a:lnTo>
                  <a:pt x="2387" y="226"/>
                </a:lnTo>
                <a:lnTo>
                  <a:pt x="2398" y="231"/>
                </a:lnTo>
                <a:lnTo>
                  <a:pt x="2403" y="237"/>
                </a:lnTo>
                <a:lnTo>
                  <a:pt x="2409" y="237"/>
                </a:lnTo>
                <a:lnTo>
                  <a:pt x="2414" y="242"/>
                </a:lnTo>
                <a:lnTo>
                  <a:pt x="2403" y="248"/>
                </a:lnTo>
                <a:lnTo>
                  <a:pt x="2398" y="242"/>
                </a:lnTo>
                <a:lnTo>
                  <a:pt x="2387" y="237"/>
                </a:lnTo>
                <a:lnTo>
                  <a:pt x="2381" y="242"/>
                </a:lnTo>
                <a:lnTo>
                  <a:pt x="2376" y="248"/>
                </a:lnTo>
                <a:lnTo>
                  <a:pt x="2370" y="248"/>
                </a:lnTo>
                <a:lnTo>
                  <a:pt x="2370" y="248"/>
                </a:lnTo>
                <a:lnTo>
                  <a:pt x="2370" y="248"/>
                </a:lnTo>
                <a:lnTo>
                  <a:pt x="2365" y="248"/>
                </a:lnTo>
                <a:lnTo>
                  <a:pt x="2365" y="248"/>
                </a:lnTo>
                <a:lnTo>
                  <a:pt x="2359" y="242"/>
                </a:lnTo>
                <a:lnTo>
                  <a:pt x="2359" y="242"/>
                </a:lnTo>
                <a:lnTo>
                  <a:pt x="2359" y="231"/>
                </a:lnTo>
                <a:lnTo>
                  <a:pt x="2359" y="231"/>
                </a:lnTo>
                <a:lnTo>
                  <a:pt x="2354" y="220"/>
                </a:lnTo>
                <a:lnTo>
                  <a:pt x="2354" y="209"/>
                </a:lnTo>
                <a:lnTo>
                  <a:pt x="2354" y="204"/>
                </a:lnTo>
                <a:lnTo>
                  <a:pt x="2348" y="209"/>
                </a:lnTo>
                <a:lnTo>
                  <a:pt x="2348" y="209"/>
                </a:lnTo>
                <a:lnTo>
                  <a:pt x="2343" y="215"/>
                </a:lnTo>
                <a:lnTo>
                  <a:pt x="2337" y="215"/>
                </a:lnTo>
                <a:lnTo>
                  <a:pt x="2337" y="215"/>
                </a:lnTo>
                <a:lnTo>
                  <a:pt x="2332" y="215"/>
                </a:lnTo>
                <a:lnTo>
                  <a:pt x="2332" y="215"/>
                </a:lnTo>
                <a:lnTo>
                  <a:pt x="2321" y="215"/>
                </a:lnTo>
                <a:lnTo>
                  <a:pt x="2304" y="220"/>
                </a:lnTo>
                <a:lnTo>
                  <a:pt x="2293" y="220"/>
                </a:lnTo>
                <a:lnTo>
                  <a:pt x="2288" y="226"/>
                </a:lnTo>
                <a:lnTo>
                  <a:pt x="2282" y="237"/>
                </a:lnTo>
                <a:lnTo>
                  <a:pt x="2282" y="242"/>
                </a:lnTo>
                <a:lnTo>
                  <a:pt x="2293" y="248"/>
                </a:lnTo>
                <a:close/>
                <a:moveTo>
                  <a:pt x="2431" y="215"/>
                </a:moveTo>
                <a:lnTo>
                  <a:pt x="2431" y="215"/>
                </a:lnTo>
                <a:lnTo>
                  <a:pt x="2436" y="215"/>
                </a:lnTo>
                <a:lnTo>
                  <a:pt x="2436" y="215"/>
                </a:lnTo>
                <a:lnTo>
                  <a:pt x="2431" y="215"/>
                </a:lnTo>
                <a:lnTo>
                  <a:pt x="2431" y="215"/>
                </a:lnTo>
                <a:close/>
                <a:moveTo>
                  <a:pt x="2436" y="215"/>
                </a:moveTo>
                <a:lnTo>
                  <a:pt x="2436" y="215"/>
                </a:lnTo>
                <a:lnTo>
                  <a:pt x="2436" y="220"/>
                </a:lnTo>
                <a:lnTo>
                  <a:pt x="2436" y="215"/>
                </a:lnTo>
                <a:lnTo>
                  <a:pt x="2436" y="215"/>
                </a:lnTo>
                <a:close/>
                <a:moveTo>
                  <a:pt x="2497" y="171"/>
                </a:moveTo>
                <a:lnTo>
                  <a:pt x="2497" y="160"/>
                </a:lnTo>
                <a:lnTo>
                  <a:pt x="2492" y="154"/>
                </a:lnTo>
                <a:lnTo>
                  <a:pt x="2486" y="154"/>
                </a:lnTo>
                <a:lnTo>
                  <a:pt x="2475" y="154"/>
                </a:lnTo>
                <a:lnTo>
                  <a:pt x="2475" y="160"/>
                </a:lnTo>
                <a:lnTo>
                  <a:pt x="2475" y="165"/>
                </a:lnTo>
                <a:lnTo>
                  <a:pt x="2497" y="171"/>
                </a:lnTo>
                <a:close/>
                <a:moveTo>
                  <a:pt x="2161" y="276"/>
                </a:moveTo>
                <a:lnTo>
                  <a:pt x="2172" y="265"/>
                </a:lnTo>
                <a:lnTo>
                  <a:pt x="2166" y="259"/>
                </a:lnTo>
                <a:lnTo>
                  <a:pt x="2144" y="270"/>
                </a:lnTo>
                <a:lnTo>
                  <a:pt x="2139" y="270"/>
                </a:lnTo>
                <a:lnTo>
                  <a:pt x="2150" y="276"/>
                </a:lnTo>
                <a:lnTo>
                  <a:pt x="2161" y="276"/>
                </a:lnTo>
                <a:close/>
                <a:moveTo>
                  <a:pt x="2111" y="347"/>
                </a:moveTo>
                <a:lnTo>
                  <a:pt x="2133" y="342"/>
                </a:lnTo>
                <a:lnTo>
                  <a:pt x="2122" y="336"/>
                </a:lnTo>
                <a:lnTo>
                  <a:pt x="2106" y="336"/>
                </a:lnTo>
                <a:lnTo>
                  <a:pt x="2111" y="347"/>
                </a:lnTo>
                <a:close/>
                <a:moveTo>
                  <a:pt x="2326" y="727"/>
                </a:moveTo>
                <a:lnTo>
                  <a:pt x="2326" y="727"/>
                </a:lnTo>
                <a:lnTo>
                  <a:pt x="2332" y="733"/>
                </a:lnTo>
                <a:lnTo>
                  <a:pt x="2337" y="738"/>
                </a:lnTo>
                <a:lnTo>
                  <a:pt x="2343" y="733"/>
                </a:lnTo>
                <a:lnTo>
                  <a:pt x="2343" y="722"/>
                </a:lnTo>
                <a:lnTo>
                  <a:pt x="2326" y="716"/>
                </a:lnTo>
                <a:lnTo>
                  <a:pt x="2326" y="716"/>
                </a:lnTo>
                <a:lnTo>
                  <a:pt x="2326" y="727"/>
                </a:lnTo>
                <a:lnTo>
                  <a:pt x="2326" y="727"/>
                </a:lnTo>
                <a:close/>
                <a:moveTo>
                  <a:pt x="1571" y="700"/>
                </a:moveTo>
                <a:lnTo>
                  <a:pt x="1554" y="689"/>
                </a:lnTo>
                <a:lnTo>
                  <a:pt x="1549" y="678"/>
                </a:lnTo>
                <a:lnTo>
                  <a:pt x="1549" y="678"/>
                </a:lnTo>
                <a:lnTo>
                  <a:pt x="1543" y="672"/>
                </a:lnTo>
                <a:lnTo>
                  <a:pt x="1549" y="672"/>
                </a:lnTo>
                <a:lnTo>
                  <a:pt x="1549" y="672"/>
                </a:lnTo>
                <a:lnTo>
                  <a:pt x="1549" y="672"/>
                </a:lnTo>
                <a:lnTo>
                  <a:pt x="1560" y="678"/>
                </a:lnTo>
                <a:lnTo>
                  <a:pt x="1571" y="683"/>
                </a:lnTo>
                <a:lnTo>
                  <a:pt x="1576" y="683"/>
                </a:lnTo>
                <a:lnTo>
                  <a:pt x="1576" y="683"/>
                </a:lnTo>
                <a:lnTo>
                  <a:pt x="1582" y="661"/>
                </a:lnTo>
                <a:lnTo>
                  <a:pt x="1582" y="661"/>
                </a:lnTo>
                <a:lnTo>
                  <a:pt x="1576" y="634"/>
                </a:lnTo>
                <a:lnTo>
                  <a:pt x="1571" y="628"/>
                </a:lnTo>
                <a:lnTo>
                  <a:pt x="1571" y="628"/>
                </a:lnTo>
                <a:lnTo>
                  <a:pt x="1582" y="628"/>
                </a:lnTo>
                <a:lnTo>
                  <a:pt x="1588" y="623"/>
                </a:lnTo>
                <a:lnTo>
                  <a:pt x="1588" y="623"/>
                </a:lnTo>
                <a:lnTo>
                  <a:pt x="1588" y="612"/>
                </a:lnTo>
                <a:lnTo>
                  <a:pt x="1565" y="590"/>
                </a:lnTo>
                <a:lnTo>
                  <a:pt x="1565" y="590"/>
                </a:lnTo>
                <a:lnTo>
                  <a:pt x="1576" y="590"/>
                </a:lnTo>
                <a:lnTo>
                  <a:pt x="1582" y="590"/>
                </a:lnTo>
                <a:lnTo>
                  <a:pt x="1588" y="590"/>
                </a:lnTo>
                <a:lnTo>
                  <a:pt x="1588" y="590"/>
                </a:lnTo>
                <a:lnTo>
                  <a:pt x="1599" y="579"/>
                </a:lnTo>
                <a:lnTo>
                  <a:pt x="1599" y="573"/>
                </a:lnTo>
                <a:lnTo>
                  <a:pt x="1599" y="557"/>
                </a:lnTo>
                <a:lnTo>
                  <a:pt x="1615" y="546"/>
                </a:lnTo>
                <a:lnTo>
                  <a:pt x="1615" y="546"/>
                </a:lnTo>
                <a:lnTo>
                  <a:pt x="1610" y="540"/>
                </a:lnTo>
                <a:lnTo>
                  <a:pt x="1604" y="529"/>
                </a:lnTo>
                <a:lnTo>
                  <a:pt x="1604" y="529"/>
                </a:lnTo>
                <a:lnTo>
                  <a:pt x="1604" y="524"/>
                </a:lnTo>
                <a:lnTo>
                  <a:pt x="1626" y="529"/>
                </a:lnTo>
                <a:lnTo>
                  <a:pt x="1626" y="513"/>
                </a:lnTo>
                <a:lnTo>
                  <a:pt x="1615" y="507"/>
                </a:lnTo>
                <a:lnTo>
                  <a:pt x="1615" y="507"/>
                </a:lnTo>
                <a:lnTo>
                  <a:pt x="1610" y="507"/>
                </a:lnTo>
                <a:lnTo>
                  <a:pt x="1604" y="496"/>
                </a:lnTo>
                <a:lnTo>
                  <a:pt x="1604" y="496"/>
                </a:lnTo>
                <a:lnTo>
                  <a:pt x="1604" y="479"/>
                </a:lnTo>
                <a:lnTo>
                  <a:pt x="1615" y="468"/>
                </a:lnTo>
                <a:lnTo>
                  <a:pt x="1615" y="468"/>
                </a:lnTo>
                <a:lnTo>
                  <a:pt x="1621" y="452"/>
                </a:lnTo>
                <a:lnTo>
                  <a:pt x="1621" y="435"/>
                </a:lnTo>
                <a:lnTo>
                  <a:pt x="1621" y="424"/>
                </a:lnTo>
                <a:lnTo>
                  <a:pt x="1621" y="424"/>
                </a:lnTo>
                <a:lnTo>
                  <a:pt x="1604" y="419"/>
                </a:lnTo>
                <a:lnTo>
                  <a:pt x="1604" y="402"/>
                </a:lnTo>
                <a:lnTo>
                  <a:pt x="1615" y="386"/>
                </a:lnTo>
                <a:lnTo>
                  <a:pt x="1615" y="386"/>
                </a:lnTo>
                <a:lnTo>
                  <a:pt x="1615" y="369"/>
                </a:lnTo>
                <a:lnTo>
                  <a:pt x="1615" y="369"/>
                </a:lnTo>
                <a:lnTo>
                  <a:pt x="1615" y="358"/>
                </a:lnTo>
                <a:lnTo>
                  <a:pt x="1621" y="347"/>
                </a:lnTo>
                <a:lnTo>
                  <a:pt x="1621" y="347"/>
                </a:lnTo>
                <a:lnTo>
                  <a:pt x="1621" y="342"/>
                </a:lnTo>
                <a:lnTo>
                  <a:pt x="1615" y="336"/>
                </a:lnTo>
                <a:lnTo>
                  <a:pt x="1615" y="342"/>
                </a:lnTo>
                <a:lnTo>
                  <a:pt x="1615" y="342"/>
                </a:lnTo>
                <a:lnTo>
                  <a:pt x="1615" y="342"/>
                </a:lnTo>
                <a:lnTo>
                  <a:pt x="1610" y="336"/>
                </a:lnTo>
                <a:lnTo>
                  <a:pt x="1604" y="325"/>
                </a:lnTo>
                <a:lnTo>
                  <a:pt x="1604" y="303"/>
                </a:lnTo>
                <a:lnTo>
                  <a:pt x="1610" y="298"/>
                </a:lnTo>
                <a:lnTo>
                  <a:pt x="1621" y="287"/>
                </a:lnTo>
                <a:lnTo>
                  <a:pt x="1621" y="287"/>
                </a:lnTo>
                <a:lnTo>
                  <a:pt x="1621" y="281"/>
                </a:lnTo>
                <a:lnTo>
                  <a:pt x="1621" y="270"/>
                </a:lnTo>
                <a:lnTo>
                  <a:pt x="1621" y="270"/>
                </a:lnTo>
                <a:lnTo>
                  <a:pt x="1621" y="265"/>
                </a:lnTo>
                <a:lnTo>
                  <a:pt x="1626" y="265"/>
                </a:lnTo>
                <a:lnTo>
                  <a:pt x="1632" y="259"/>
                </a:lnTo>
                <a:lnTo>
                  <a:pt x="1637" y="248"/>
                </a:lnTo>
                <a:lnTo>
                  <a:pt x="1632" y="237"/>
                </a:lnTo>
                <a:lnTo>
                  <a:pt x="1632" y="237"/>
                </a:lnTo>
                <a:lnTo>
                  <a:pt x="1643" y="231"/>
                </a:lnTo>
                <a:lnTo>
                  <a:pt x="1654" y="226"/>
                </a:lnTo>
                <a:lnTo>
                  <a:pt x="1654" y="220"/>
                </a:lnTo>
                <a:lnTo>
                  <a:pt x="1654" y="220"/>
                </a:lnTo>
                <a:lnTo>
                  <a:pt x="1654" y="204"/>
                </a:lnTo>
                <a:lnTo>
                  <a:pt x="1654" y="204"/>
                </a:lnTo>
                <a:lnTo>
                  <a:pt x="1665" y="193"/>
                </a:lnTo>
                <a:lnTo>
                  <a:pt x="1676" y="176"/>
                </a:lnTo>
                <a:lnTo>
                  <a:pt x="1676" y="176"/>
                </a:lnTo>
                <a:lnTo>
                  <a:pt x="1676" y="171"/>
                </a:lnTo>
                <a:lnTo>
                  <a:pt x="1670" y="160"/>
                </a:lnTo>
                <a:lnTo>
                  <a:pt x="1659" y="154"/>
                </a:lnTo>
                <a:lnTo>
                  <a:pt x="1659" y="154"/>
                </a:lnTo>
                <a:lnTo>
                  <a:pt x="1654" y="149"/>
                </a:lnTo>
                <a:lnTo>
                  <a:pt x="1643" y="149"/>
                </a:lnTo>
                <a:lnTo>
                  <a:pt x="1643" y="149"/>
                </a:lnTo>
                <a:lnTo>
                  <a:pt x="1637" y="149"/>
                </a:lnTo>
                <a:lnTo>
                  <a:pt x="1626" y="160"/>
                </a:lnTo>
                <a:lnTo>
                  <a:pt x="1626" y="160"/>
                </a:lnTo>
                <a:lnTo>
                  <a:pt x="1615" y="176"/>
                </a:lnTo>
                <a:lnTo>
                  <a:pt x="1599" y="182"/>
                </a:lnTo>
                <a:lnTo>
                  <a:pt x="1593" y="165"/>
                </a:lnTo>
                <a:lnTo>
                  <a:pt x="1588" y="165"/>
                </a:lnTo>
                <a:lnTo>
                  <a:pt x="1582" y="176"/>
                </a:lnTo>
                <a:lnTo>
                  <a:pt x="1582" y="176"/>
                </a:lnTo>
                <a:lnTo>
                  <a:pt x="1582" y="182"/>
                </a:lnTo>
                <a:lnTo>
                  <a:pt x="1576" y="187"/>
                </a:lnTo>
                <a:lnTo>
                  <a:pt x="1576" y="187"/>
                </a:lnTo>
                <a:lnTo>
                  <a:pt x="1571" y="193"/>
                </a:lnTo>
                <a:lnTo>
                  <a:pt x="1571" y="193"/>
                </a:lnTo>
                <a:lnTo>
                  <a:pt x="1576" y="154"/>
                </a:lnTo>
                <a:lnTo>
                  <a:pt x="1576" y="154"/>
                </a:lnTo>
                <a:lnTo>
                  <a:pt x="1576" y="143"/>
                </a:lnTo>
                <a:lnTo>
                  <a:pt x="1565" y="138"/>
                </a:lnTo>
                <a:lnTo>
                  <a:pt x="1565" y="138"/>
                </a:lnTo>
                <a:lnTo>
                  <a:pt x="1560" y="138"/>
                </a:lnTo>
                <a:lnTo>
                  <a:pt x="1554" y="138"/>
                </a:lnTo>
                <a:lnTo>
                  <a:pt x="1554" y="138"/>
                </a:lnTo>
                <a:lnTo>
                  <a:pt x="1554" y="138"/>
                </a:lnTo>
                <a:lnTo>
                  <a:pt x="1549" y="143"/>
                </a:lnTo>
                <a:lnTo>
                  <a:pt x="1543" y="154"/>
                </a:lnTo>
                <a:lnTo>
                  <a:pt x="1543" y="154"/>
                </a:lnTo>
                <a:lnTo>
                  <a:pt x="1543" y="160"/>
                </a:lnTo>
                <a:lnTo>
                  <a:pt x="1538" y="165"/>
                </a:lnTo>
                <a:lnTo>
                  <a:pt x="1538" y="165"/>
                </a:lnTo>
                <a:lnTo>
                  <a:pt x="1532" y="160"/>
                </a:lnTo>
                <a:lnTo>
                  <a:pt x="1532" y="154"/>
                </a:lnTo>
                <a:lnTo>
                  <a:pt x="1538" y="143"/>
                </a:lnTo>
                <a:lnTo>
                  <a:pt x="1494" y="143"/>
                </a:lnTo>
                <a:lnTo>
                  <a:pt x="1494" y="143"/>
                </a:lnTo>
                <a:lnTo>
                  <a:pt x="1488" y="143"/>
                </a:lnTo>
                <a:lnTo>
                  <a:pt x="1477" y="143"/>
                </a:lnTo>
                <a:lnTo>
                  <a:pt x="1477" y="143"/>
                </a:lnTo>
                <a:lnTo>
                  <a:pt x="1455" y="154"/>
                </a:lnTo>
                <a:lnTo>
                  <a:pt x="1455" y="154"/>
                </a:lnTo>
                <a:lnTo>
                  <a:pt x="1461" y="143"/>
                </a:lnTo>
                <a:lnTo>
                  <a:pt x="1461" y="143"/>
                </a:lnTo>
                <a:lnTo>
                  <a:pt x="1472" y="138"/>
                </a:lnTo>
                <a:lnTo>
                  <a:pt x="1488" y="132"/>
                </a:lnTo>
                <a:lnTo>
                  <a:pt x="1488" y="132"/>
                </a:lnTo>
                <a:lnTo>
                  <a:pt x="1516" y="132"/>
                </a:lnTo>
                <a:lnTo>
                  <a:pt x="1532" y="132"/>
                </a:lnTo>
                <a:lnTo>
                  <a:pt x="1532" y="132"/>
                </a:lnTo>
                <a:lnTo>
                  <a:pt x="1538" y="127"/>
                </a:lnTo>
                <a:lnTo>
                  <a:pt x="1554" y="121"/>
                </a:lnTo>
                <a:lnTo>
                  <a:pt x="1554" y="121"/>
                </a:lnTo>
                <a:lnTo>
                  <a:pt x="1565" y="116"/>
                </a:lnTo>
                <a:lnTo>
                  <a:pt x="1576" y="105"/>
                </a:lnTo>
                <a:lnTo>
                  <a:pt x="1576" y="105"/>
                </a:lnTo>
                <a:lnTo>
                  <a:pt x="1576" y="99"/>
                </a:lnTo>
                <a:lnTo>
                  <a:pt x="1571" y="83"/>
                </a:lnTo>
                <a:lnTo>
                  <a:pt x="1571" y="83"/>
                </a:lnTo>
                <a:lnTo>
                  <a:pt x="1549" y="66"/>
                </a:lnTo>
                <a:lnTo>
                  <a:pt x="1549" y="66"/>
                </a:lnTo>
                <a:lnTo>
                  <a:pt x="1538" y="55"/>
                </a:lnTo>
                <a:lnTo>
                  <a:pt x="1532" y="44"/>
                </a:lnTo>
                <a:lnTo>
                  <a:pt x="1532" y="44"/>
                </a:lnTo>
                <a:lnTo>
                  <a:pt x="1527" y="44"/>
                </a:lnTo>
                <a:lnTo>
                  <a:pt x="1527" y="39"/>
                </a:lnTo>
                <a:lnTo>
                  <a:pt x="1521" y="44"/>
                </a:lnTo>
                <a:lnTo>
                  <a:pt x="1521" y="44"/>
                </a:lnTo>
                <a:lnTo>
                  <a:pt x="1516" y="50"/>
                </a:lnTo>
                <a:lnTo>
                  <a:pt x="1499" y="44"/>
                </a:lnTo>
                <a:lnTo>
                  <a:pt x="1499" y="44"/>
                </a:lnTo>
                <a:lnTo>
                  <a:pt x="1494" y="44"/>
                </a:lnTo>
                <a:lnTo>
                  <a:pt x="1494" y="44"/>
                </a:lnTo>
                <a:lnTo>
                  <a:pt x="1516" y="39"/>
                </a:lnTo>
                <a:lnTo>
                  <a:pt x="1527" y="33"/>
                </a:lnTo>
                <a:lnTo>
                  <a:pt x="1527" y="33"/>
                </a:lnTo>
                <a:lnTo>
                  <a:pt x="1527" y="28"/>
                </a:lnTo>
                <a:lnTo>
                  <a:pt x="1521" y="22"/>
                </a:lnTo>
                <a:lnTo>
                  <a:pt x="1521" y="22"/>
                </a:lnTo>
                <a:lnTo>
                  <a:pt x="1516" y="22"/>
                </a:lnTo>
                <a:lnTo>
                  <a:pt x="1505" y="22"/>
                </a:lnTo>
                <a:lnTo>
                  <a:pt x="1505" y="22"/>
                </a:lnTo>
                <a:lnTo>
                  <a:pt x="1494" y="11"/>
                </a:lnTo>
                <a:lnTo>
                  <a:pt x="1472" y="6"/>
                </a:lnTo>
                <a:lnTo>
                  <a:pt x="1450" y="0"/>
                </a:lnTo>
                <a:lnTo>
                  <a:pt x="1428" y="6"/>
                </a:lnTo>
                <a:lnTo>
                  <a:pt x="1428" y="6"/>
                </a:lnTo>
                <a:lnTo>
                  <a:pt x="1422" y="0"/>
                </a:lnTo>
                <a:lnTo>
                  <a:pt x="1411" y="6"/>
                </a:lnTo>
                <a:lnTo>
                  <a:pt x="1411" y="6"/>
                </a:lnTo>
                <a:lnTo>
                  <a:pt x="1395" y="17"/>
                </a:lnTo>
                <a:lnTo>
                  <a:pt x="1395" y="17"/>
                </a:lnTo>
                <a:lnTo>
                  <a:pt x="1395" y="22"/>
                </a:lnTo>
                <a:lnTo>
                  <a:pt x="1389" y="28"/>
                </a:lnTo>
                <a:lnTo>
                  <a:pt x="1389" y="28"/>
                </a:lnTo>
                <a:lnTo>
                  <a:pt x="1384" y="28"/>
                </a:lnTo>
                <a:lnTo>
                  <a:pt x="1384" y="28"/>
                </a:lnTo>
                <a:lnTo>
                  <a:pt x="1367" y="28"/>
                </a:lnTo>
                <a:lnTo>
                  <a:pt x="1367" y="28"/>
                </a:lnTo>
                <a:lnTo>
                  <a:pt x="1350" y="33"/>
                </a:lnTo>
                <a:lnTo>
                  <a:pt x="1350" y="33"/>
                </a:lnTo>
                <a:lnTo>
                  <a:pt x="1350" y="33"/>
                </a:lnTo>
                <a:lnTo>
                  <a:pt x="1345" y="39"/>
                </a:lnTo>
                <a:lnTo>
                  <a:pt x="1345" y="39"/>
                </a:lnTo>
                <a:lnTo>
                  <a:pt x="1339" y="44"/>
                </a:lnTo>
                <a:lnTo>
                  <a:pt x="1339" y="44"/>
                </a:lnTo>
                <a:lnTo>
                  <a:pt x="1345" y="44"/>
                </a:lnTo>
                <a:lnTo>
                  <a:pt x="1334" y="50"/>
                </a:lnTo>
                <a:lnTo>
                  <a:pt x="1334" y="50"/>
                </a:lnTo>
                <a:lnTo>
                  <a:pt x="1312" y="50"/>
                </a:lnTo>
                <a:lnTo>
                  <a:pt x="1306" y="55"/>
                </a:lnTo>
                <a:lnTo>
                  <a:pt x="1306" y="66"/>
                </a:lnTo>
                <a:lnTo>
                  <a:pt x="1306" y="66"/>
                </a:lnTo>
                <a:lnTo>
                  <a:pt x="1306" y="66"/>
                </a:lnTo>
                <a:lnTo>
                  <a:pt x="1317" y="77"/>
                </a:lnTo>
                <a:lnTo>
                  <a:pt x="1317" y="77"/>
                </a:lnTo>
                <a:lnTo>
                  <a:pt x="1323" y="83"/>
                </a:lnTo>
                <a:lnTo>
                  <a:pt x="1323" y="94"/>
                </a:lnTo>
                <a:lnTo>
                  <a:pt x="1323" y="94"/>
                </a:lnTo>
                <a:lnTo>
                  <a:pt x="1328" y="99"/>
                </a:lnTo>
                <a:lnTo>
                  <a:pt x="1328" y="99"/>
                </a:lnTo>
                <a:lnTo>
                  <a:pt x="1334" y="105"/>
                </a:lnTo>
                <a:lnTo>
                  <a:pt x="1334" y="110"/>
                </a:lnTo>
                <a:lnTo>
                  <a:pt x="1328" y="116"/>
                </a:lnTo>
                <a:lnTo>
                  <a:pt x="1323" y="121"/>
                </a:lnTo>
                <a:lnTo>
                  <a:pt x="1323" y="121"/>
                </a:lnTo>
                <a:lnTo>
                  <a:pt x="1328" y="132"/>
                </a:lnTo>
                <a:lnTo>
                  <a:pt x="1328" y="132"/>
                </a:lnTo>
                <a:lnTo>
                  <a:pt x="1328" y="138"/>
                </a:lnTo>
                <a:lnTo>
                  <a:pt x="1323" y="143"/>
                </a:lnTo>
                <a:lnTo>
                  <a:pt x="1306" y="132"/>
                </a:lnTo>
                <a:lnTo>
                  <a:pt x="1306" y="132"/>
                </a:lnTo>
                <a:lnTo>
                  <a:pt x="1301" y="121"/>
                </a:lnTo>
                <a:lnTo>
                  <a:pt x="1301" y="121"/>
                </a:lnTo>
                <a:lnTo>
                  <a:pt x="1290" y="105"/>
                </a:lnTo>
                <a:lnTo>
                  <a:pt x="1290" y="105"/>
                </a:lnTo>
                <a:lnTo>
                  <a:pt x="1284" y="99"/>
                </a:lnTo>
                <a:lnTo>
                  <a:pt x="1273" y="99"/>
                </a:lnTo>
                <a:lnTo>
                  <a:pt x="1268" y="99"/>
                </a:lnTo>
                <a:lnTo>
                  <a:pt x="1268" y="105"/>
                </a:lnTo>
                <a:lnTo>
                  <a:pt x="1268" y="105"/>
                </a:lnTo>
                <a:lnTo>
                  <a:pt x="1262" y="105"/>
                </a:lnTo>
                <a:lnTo>
                  <a:pt x="1262" y="110"/>
                </a:lnTo>
                <a:lnTo>
                  <a:pt x="1262" y="110"/>
                </a:lnTo>
                <a:lnTo>
                  <a:pt x="1262" y="116"/>
                </a:lnTo>
                <a:lnTo>
                  <a:pt x="1262" y="116"/>
                </a:lnTo>
                <a:lnTo>
                  <a:pt x="1257" y="116"/>
                </a:lnTo>
                <a:lnTo>
                  <a:pt x="1257" y="116"/>
                </a:lnTo>
                <a:lnTo>
                  <a:pt x="1262" y="121"/>
                </a:lnTo>
                <a:lnTo>
                  <a:pt x="1262" y="121"/>
                </a:lnTo>
                <a:lnTo>
                  <a:pt x="1273" y="138"/>
                </a:lnTo>
                <a:lnTo>
                  <a:pt x="1257" y="121"/>
                </a:lnTo>
                <a:lnTo>
                  <a:pt x="1251" y="116"/>
                </a:lnTo>
                <a:lnTo>
                  <a:pt x="1240" y="116"/>
                </a:lnTo>
                <a:lnTo>
                  <a:pt x="1235" y="116"/>
                </a:lnTo>
                <a:lnTo>
                  <a:pt x="1229" y="116"/>
                </a:lnTo>
                <a:lnTo>
                  <a:pt x="1213" y="121"/>
                </a:lnTo>
                <a:lnTo>
                  <a:pt x="1213" y="121"/>
                </a:lnTo>
                <a:lnTo>
                  <a:pt x="1207" y="121"/>
                </a:lnTo>
                <a:lnTo>
                  <a:pt x="1196" y="121"/>
                </a:lnTo>
                <a:lnTo>
                  <a:pt x="1196" y="121"/>
                </a:lnTo>
                <a:lnTo>
                  <a:pt x="1180" y="127"/>
                </a:lnTo>
                <a:lnTo>
                  <a:pt x="1174" y="138"/>
                </a:lnTo>
                <a:lnTo>
                  <a:pt x="1174" y="143"/>
                </a:lnTo>
                <a:lnTo>
                  <a:pt x="1163" y="143"/>
                </a:lnTo>
                <a:lnTo>
                  <a:pt x="1158" y="154"/>
                </a:lnTo>
                <a:lnTo>
                  <a:pt x="1158" y="160"/>
                </a:lnTo>
                <a:lnTo>
                  <a:pt x="1158" y="160"/>
                </a:lnTo>
                <a:lnTo>
                  <a:pt x="1158" y="160"/>
                </a:lnTo>
                <a:lnTo>
                  <a:pt x="1158" y="171"/>
                </a:lnTo>
                <a:lnTo>
                  <a:pt x="1158" y="171"/>
                </a:lnTo>
                <a:lnTo>
                  <a:pt x="1158" y="176"/>
                </a:lnTo>
                <a:lnTo>
                  <a:pt x="1158" y="182"/>
                </a:lnTo>
                <a:lnTo>
                  <a:pt x="1158" y="187"/>
                </a:lnTo>
                <a:lnTo>
                  <a:pt x="1152" y="193"/>
                </a:lnTo>
                <a:lnTo>
                  <a:pt x="1147" y="198"/>
                </a:lnTo>
                <a:lnTo>
                  <a:pt x="1147" y="198"/>
                </a:lnTo>
                <a:lnTo>
                  <a:pt x="1136" y="204"/>
                </a:lnTo>
                <a:lnTo>
                  <a:pt x="1136" y="204"/>
                </a:lnTo>
                <a:lnTo>
                  <a:pt x="1124" y="220"/>
                </a:lnTo>
                <a:lnTo>
                  <a:pt x="1124" y="220"/>
                </a:lnTo>
                <a:lnTo>
                  <a:pt x="1113" y="231"/>
                </a:lnTo>
                <a:lnTo>
                  <a:pt x="1102" y="242"/>
                </a:lnTo>
                <a:lnTo>
                  <a:pt x="1102" y="242"/>
                </a:lnTo>
                <a:lnTo>
                  <a:pt x="1097" y="254"/>
                </a:lnTo>
                <a:lnTo>
                  <a:pt x="1097" y="259"/>
                </a:lnTo>
                <a:lnTo>
                  <a:pt x="1097" y="259"/>
                </a:lnTo>
                <a:lnTo>
                  <a:pt x="1102" y="270"/>
                </a:lnTo>
                <a:lnTo>
                  <a:pt x="1108" y="276"/>
                </a:lnTo>
                <a:lnTo>
                  <a:pt x="1108" y="276"/>
                </a:lnTo>
                <a:lnTo>
                  <a:pt x="1119" y="281"/>
                </a:lnTo>
                <a:lnTo>
                  <a:pt x="1119" y="281"/>
                </a:lnTo>
                <a:lnTo>
                  <a:pt x="1119" y="281"/>
                </a:lnTo>
                <a:lnTo>
                  <a:pt x="1124" y="287"/>
                </a:lnTo>
                <a:lnTo>
                  <a:pt x="1124" y="287"/>
                </a:lnTo>
                <a:lnTo>
                  <a:pt x="1124" y="303"/>
                </a:lnTo>
                <a:lnTo>
                  <a:pt x="1124" y="314"/>
                </a:lnTo>
                <a:lnTo>
                  <a:pt x="1124" y="314"/>
                </a:lnTo>
                <a:lnTo>
                  <a:pt x="1119" y="320"/>
                </a:lnTo>
                <a:lnTo>
                  <a:pt x="1108" y="325"/>
                </a:lnTo>
                <a:lnTo>
                  <a:pt x="1108" y="325"/>
                </a:lnTo>
                <a:lnTo>
                  <a:pt x="1091" y="331"/>
                </a:lnTo>
                <a:lnTo>
                  <a:pt x="1086" y="336"/>
                </a:lnTo>
                <a:lnTo>
                  <a:pt x="1086" y="336"/>
                </a:lnTo>
                <a:lnTo>
                  <a:pt x="1080" y="342"/>
                </a:lnTo>
                <a:lnTo>
                  <a:pt x="1064" y="353"/>
                </a:lnTo>
                <a:lnTo>
                  <a:pt x="1064" y="353"/>
                </a:lnTo>
                <a:lnTo>
                  <a:pt x="1047" y="364"/>
                </a:lnTo>
                <a:lnTo>
                  <a:pt x="1042" y="369"/>
                </a:lnTo>
                <a:lnTo>
                  <a:pt x="1042" y="369"/>
                </a:lnTo>
                <a:lnTo>
                  <a:pt x="1047" y="386"/>
                </a:lnTo>
                <a:lnTo>
                  <a:pt x="1047" y="386"/>
                </a:lnTo>
                <a:lnTo>
                  <a:pt x="1047" y="391"/>
                </a:lnTo>
                <a:lnTo>
                  <a:pt x="1053" y="397"/>
                </a:lnTo>
                <a:lnTo>
                  <a:pt x="1053" y="397"/>
                </a:lnTo>
                <a:lnTo>
                  <a:pt x="1064" y="408"/>
                </a:lnTo>
                <a:lnTo>
                  <a:pt x="1075" y="408"/>
                </a:lnTo>
                <a:lnTo>
                  <a:pt x="1080" y="413"/>
                </a:lnTo>
                <a:lnTo>
                  <a:pt x="1080" y="419"/>
                </a:lnTo>
                <a:lnTo>
                  <a:pt x="1080" y="419"/>
                </a:lnTo>
                <a:lnTo>
                  <a:pt x="1069" y="430"/>
                </a:lnTo>
                <a:lnTo>
                  <a:pt x="1069" y="430"/>
                </a:lnTo>
                <a:lnTo>
                  <a:pt x="1064" y="430"/>
                </a:lnTo>
                <a:lnTo>
                  <a:pt x="1064" y="430"/>
                </a:lnTo>
                <a:lnTo>
                  <a:pt x="1058" y="430"/>
                </a:lnTo>
                <a:lnTo>
                  <a:pt x="1058" y="430"/>
                </a:lnTo>
                <a:lnTo>
                  <a:pt x="1064" y="446"/>
                </a:lnTo>
                <a:lnTo>
                  <a:pt x="1064" y="446"/>
                </a:lnTo>
                <a:lnTo>
                  <a:pt x="1069" y="457"/>
                </a:lnTo>
                <a:lnTo>
                  <a:pt x="1069" y="457"/>
                </a:lnTo>
                <a:lnTo>
                  <a:pt x="1086" y="474"/>
                </a:lnTo>
                <a:lnTo>
                  <a:pt x="1086" y="474"/>
                </a:lnTo>
                <a:lnTo>
                  <a:pt x="1091" y="485"/>
                </a:lnTo>
                <a:lnTo>
                  <a:pt x="1097" y="485"/>
                </a:lnTo>
                <a:lnTo>
                  <a:pt x="1097" y="485"/>
                </a:lnTo>
                <a:lnTo>
                  <a:pt x="1119" y="479"/>
                </a:lnTo>
                <a:lnTo>
                  <a:pt x="1119" y="479"/>
                </a:lnTo>
                <a:lnTo>
                  <a:pt x="1136" y="479"/>
                </a:lnTo>
                <a:lnTo>
                  <a:pt x="1136" y="479"/>
                </a:lnTo>
                <a:lnTo>
                  <a:pt x="1147" y="479"/>
                </a:lnTo>
                <a:lnTo>
                  <a:pt x="1147" y="479"/>
                </a:lnTo>
                <a:lnTo>
                  <a:pt x="1152" y="485"/>
                </a:lnTo>
                <a:lnTo>
                  <a:pt x="1163" y="490"/>
                </a:lnTo>
                <a:lnTo>
                  <a:pt x="1163" y="490"/>
                </a:lnTo>
                <a:lnTo>
                  <a:pt x="1180" y="496"/>
                </a:lnTo>
                <a:lnTo>
                  <a:pt x="1191" y="507"/>
                </a:lnTo>
                <a:lnTo>
                  <a:pt x="1196" y="518"/>
                </a:lnTo>
                <a:lnTo>
                  <a:pt x="1196" y="518"/>
                </a:lnTo>
                <a:lnTo>
                  <a:pt x="1202" y="535"/>
                </a:lnTo>
                <a:lnTo>
                  <a:pt x="1207" y="557"/>
                </a:lnTo>
                <a:lnTo>
                  <a:pt x="1207" y="557"/>
                </a:lnTo>
                <a:lnTo>
                  <a:pt x="1213" y="579"/>
                </a:lnTo>
                <a:lnTo>
                  <a:pt x="1213" y="590"/>
                </a:lnTo>
                <a:lnTo>
                  <a:pt x="1213" y="590"/>
                </a:lnTo>
                <a:lnTo>
                  <a:pt x="1224" y="606"/>
                </a:lnTo>
                <a:lnTo>
                  <a:pt x="1224" y="617"/>
                </a:lnTo>
                <a:lnTo>
                  <a:pt x="1224" y="628"/>
                </a:lnTo>
                <a:lnTo>
                  <a:pt x="1224" y="628"/>
                </a:lnTo>
                <a:lnTo>
                  <a:pt x="1218" y="645"/>
                </a:lnTo>
                <a:lnTo>
                  <a:pt x="1224" y="650"/>
                </a:lnTo>
                <a:lnTo>
                  <a:pt x="1224" y="650"/>
                </a:lnTo>
                <a:lnTo>
                  <a:pt x="1235" y="656"/>
                </a:lnTo>
                <a:lnTo>
                  <a:pt x="1235" y="656"/>
                </a:lnTo>
                <a:lnTo>
                  <a:pt x="1246" y="661"/>
                </a:lnTo>
                <a:lnTo>
                  <a:pt x="1251" y="661"/>
                </a:lnTo>
                <a:lnTo>
                  <a:pt x="1257" y="667"/>
                </a:lnTo>
                <a:lnTo>
                  <a:pt x="1257" y="667"/>
                </a:lnTo>
                <a:lnTo>
                  <a:pt x="1262" y="672"/>
                </a:lnTo>
                <a:lnTo>
                  <a:pt x="1240" y="678"/>
                </a:lnTo>
                <a:lnTo>
                  <a:pt x="1240" y="678"/>
                </a:lnTo>
                <a:lnTo>
                  <a:pt x="1235" y="694"/>
                </a:lnTo>
                <a:lnTo>
                  <a:pt x="1235" y="694"/>
                </a:lnTo>
                <a:lnTo>
                  <a:pt x="1235" y="711"/>
                </a:lnTo>
                <a:lnTo>
                  <a:pt x="1240" y="716"/>
                </a:lnTo>
                <a:lnTo>
                  <a:pt x="1240" y="716"/>
                </a:lnTo>
                <a:lnTo>
                  <a:pt x="1246" y="722"/>
                </a:lnTo>
                <a:lnTo>
                  <a:pt x="1251" y="722"/>
                </a:lnTo>
                <a:lnTo>
                  <a:pt x="1251" y="722"/>
                </a:lnTo>
                <a:lnTo>
                  <a:pt x="1262" y="711"/>
                </a:lnTo>
                <a:lnTo>
                  <a:pt x="1262" y="711"/>
                </a:lnTo>
                <a:lnTo>
                  <a:pt x="1268" y="716"/>
                </a:lnTo>
                <a:lnTo>
                  <a:pt x="1268" y="716"/>
                </a:lnTo>
                <a:lnTo>
                  <a:pt x="1268" y="722"/>
                </a:lnTo>
                <a:lnTo>
                  <a:pt x="1262" y="727"/>
                </a:lnTo>
                <a:lnTo>
                  <a:pt x="1257" y="738"/>
                </a:lnTo>
                <a:lnTo>
                  <a:pt x="1257" y="738"/>
                </a:lnTo>
                <a:lnTo>
                  <a:pt x="1251" y="744"/>
                </a:lnTo>
                <a:lnTo>
                  <a:pt x="1246" y="761"/>
                </a:lnTo>
                <a:lnTo>
                  <a:pt x="1246" y="761"/>
                </a:lnTo>
                <a:lnTo>
                  <a:pt x="1246" y="783"/>
                </a:lnTo>
                <a:lnTo>
                  <a:pt x="1251" y="810"/>
                </a:lnTo>
                <a:lnTo>
                  <a:pt x="1251" y="810"/>
                </a:lnTo>
                <a:lnTo>
                  <a:pt x="1257" y="832"/>
                </a:lnTo>
                <a:lnTo>
                  <a:pt x="1257" y="832"/>
                </a:lnTo>
                <a:lnTo>
                  <a:pt x="1268" y="865"/>
                </a:lnTo>
                <a:lnTo>
                  <a:pt x="1268" y="865"/>
                </a:lnTo>
                <a:lnTo>
                  <a:pt x="1273" y="876"/>
                </a:lnTo>
                <a:lnTo>
                  <a:pt x="1279" y="893"/>
                </a:lnTo>
                <a:lnTo>
                  <a:pt x="1279" y="893"/>
                </a:lnTo>
                <a:lnTo>
                  <a:pt x="1301" y="926"/>
                </a:lnTo>
                <a:lnTo>
                  <a:pt x="1301" y="926"/>
                </a:lnTo>
                <a:lnTo>
                  <a:pt x="1306" y="942"/>
                </a:lnTo>
                <a:lnTo>
                  <a:pt x="1306" y="942"/>
                </a:lnTo>
                <a:lnTo>
                  <a:pt x="1312" y="937"/>
                </a:lnTo>
                <a:lnTo>
                  <a:pt x="1323" y="942"/>
                </a:lnTo>
                <a:lnTo>
                  <a:pt x="1323" y="942"/>
                </a:lnTo>
                <a:lnTo>
                  <a:pt x="1339" y="959"/>
                </a:lnTo>
                <a:lnTo>
                  <a:pt x="1339" y="959"/>
                </a:lnTo>
                <a:lnTo>
                  <a:pt x="1350" y="959"/>
                </a:lnTo>
                <a:lnTo>
                  <a:pt x="1356" y="953"/>
                </a:lnTo>
                <a:lnTo>
                  <a:pt x="1356" y="953"/>
                </a:lnTo>
                <a:lnTo>
                  <a:pt x="1362" y="942"/>
                </a:lnTo>
                <a:lnTo>
                  <a:pt x="1362" y="926"/>
                </a:lnTo>
                <a:lnTo>
                  <a:pt x="1362" y="926"/>
                </a:lnTo>
                <a:lnTo>
                  <a:pt x="1367" y="898"/>
                </a:lnTo>
                <a:lnTo>
                  <a:pt x="1367" y="898"/>
                </a:lnTo>
                <a:lnTo>
                  <a:pt x="1373" y="893"/>
                </a:lnTo>
                <a:lnTo>
                  <a:pt x="1378" y="882"/>
                </a:lnTo>
                <a:lnTo>
                  <a:pt x="1378" y="882"/>
                </a:lnTo>
                <a:lnTo>
                  <a:pt x="1389" y="849"/>
                </a:lnTo>
                <a:lnTo>
                  <a:pt x="1389" y="849"/>
                </a:lnTo>
                <a:lnTo>
                  <a:pt x="1389" y="843"/>
                </a:lnTo>
                <a:lnTo>
                  <a:pt x="1395" y="832"/>
                </a:lnTo>
                <a:lnTo>
                  <a:pt x="1395" y="832"/>
                </a:lnTo>
                <a:lnTo>
                  <a:pt x="1411" y="827"/>
                </a:lnTo>
                <a:lnTo>
                  <a:pt x="1428" y="827"/>
                </a:lnTo>
                <a:lnTo>
                  <a:pt x="1428" y="827"/>
                </a:lnTo>
                <a:lnTo>
                  <a:pt x="1455" y="794"/>
                </a:lnTo>
                <a:lnTo>
                  <a:pt x="1455" y="794"/>
                </a:lnTo>
                <a:lnTo>
                  <a:pt x="1466" y="772"/>
                </a:lnTo>
                <a:lnTo>
                  <a:pt x="1477" y="755"/>
                </a:lnTo>
                <a:lnTo>
                  <a:pt x="1477" y="755"/>
                </a:lnTo>
                <a:lnTo>
                  <a:pt x="1499" y="750"/>
                </a:lnTo>
                <a:lnTo>
                  <a:pt x="1521" y="750"/>
                </a:lnTo>
                <a:lnTo>
                  <a:pt x="1532" y="744"/>
                </a:lnTo>
                <a:lnTo>
                  <a:pt x="1532" y="744"/>
                </a:lnTo>
                <a:lnTo>
                  <a:pt x="1565" y="711"/>
                </a:lnTo>
                <a:lnTo>
                  <a:pt x="1571" y="700"/>
                </a:lnTo>
                <a:close/>
                <a:moveTo>
                  <a:pt x="788" y="281"/>
                </a:moveTo>
                <a:lnTo>
                  <a:pt x="805" y="303"/>
                </a:lnTo>
                <a:lnTo>
                  <a:pt x="816" y="320"/>
                </a:lnTo>
                <a:lnTo>
                  <a:pt x="810" y="325"/>
                </a:lnTo>
                <a:lnTo>
                  <a:pt x="810" y="342"/>
                </a:lnTo>
                <a:lnTo>
                  <a:pt x="821" y="358"/>
                </a:lnTo>
                <a:lnTo>
                  <a:pt x="821" y="369"/>
                </a:lnTo>
                <a:lnTo>
                  <a:pt x="838" y="380"/>
                </a:lnTo>
                <a:lnTo>
                  <a:pt x="838" y="380"/>
                </a:lnTo>
                <a:lnTo>
                  <a:pt x="854" y="380"/>
                </a:lnTo>
                <a:lnTo>
                  <a:pt x="854" y="380"/>
                </a:lnTo>
                <a:lnTo>
                  <a:pt x="865" y="380"/>
                </a:lnTo>
                <a:lnTo>
                  <a:pt x="876" y="375"/>
                </a:lnTo>
                <a:lnTo>
                  <a:pt x="893" y="386"/>
                </a:lnTo>
                <a:lnTo>
                  <a:pt x="898" y="397"/>
                </a:lnTo>
                <a:lnTo>
                  <a:pt x="882" y="397"/>
                </a:lnTo>
                <a:lnTo>
                  <a:pt x="876" y="408"/>
                </a:lnTo>
                <a:lnTo>
                  <a:pt x="882" y="424"/>
                </a:lnTo>
                <a:lnTo>
                  <a:pt x="876" y="435"/>
                </a:lnTo>
                <a:lnTo>
                  <a:pt x="876" y="435"/>
                </a:lnTo>
                <a:lnTo>
                  <a:pt x="860" y="441"/>
                </a:lnTo>
                <a:lnTo>
                  <a:pt x="860" y="441"/>
                </a:lnTo>
                <a:lnTo>
                  <a:pt x="843" y="446"/>
                </a:lnTo>
                <a:lnTo>
                  <a:pt x="843" y="446"/>
                </a:lnTo>
                <a:lnTo>
                  <a:pt x="832" y="446"/>
                </a:lnTo>
                <a:lnTo>
                  <a:pt x="832" y="446"/>
                </a:lnTo>
                <a:lnTo>
                  <a:pt x="799" y="435"/>
                </a:lnTo>
                <a:lnTo>
                  <a:pt x="799" y="435"/>
                </a:lnTo>
                <a:lnTo>
                  <a:pt x="788" y="430"/>
                </a:lnTo>
                <a:lnTo>
                  <a:pt x="783" y="441"/>
                </a:lnTo>
                <a:lnTo>
                  <a:pt x="783" y="441"/>
                </a:lnTo>
                <a:lnTo>
                  <a:pt x="794" y="463"/>
                </a:lnTo>
                <a:lnTo>
                  <a:pt x="794" y="463"/>
                </a:lnTo>
                <a:lnTo>
                  <a:pt x="805" y="496"/>
                </a:lnTo>
                <a:lnTo>
                  <a:pt x="794" y="490"/>
                </a:lnTo>
                <a:lnTo>
                  <a:pt x="794" y="490"/>
                </a:lnTo>
                <a:lnTo>
                  <a:pt x="783" y="479"/>
                </a:lnTo>
                <a:lnTo>
                  <a:pt x="783" y="479"/>
                </a:lnTo>
                <a:lnTo>
                  <a:pt x="777" y="463"/>
                </a:lnTo>
                <a:lnTo>
                  <a:pt x="777" y="463"/>
                </a:lnTo>
                <a:lnTo>
                  <a:pt x="772" y="457"/>
                </a:lnTo>
                <a:lnTo>
                  <a:pt x="772" y="452"/>
                </a:lnTo>
                <a:lnTo>
                  <a:pt x="761" y="446"/>
                </a:lnTo>
                <a:lnTo>
                  <a:pt x="750" y="446"/>
                </a:lnTo>
                <a:lnTo>
                  <a:pt x="750" y="446"/>
                </a:lnTo>
                <a:lnTo>
                  <a:pt x="733" y="457"/>
                </a:lnTo>
                <a:lnTo>
                  <a:pt x="733" y="457"/>
                </a:lnTo>
                <a:lnTo>
                  <a:pt x="728" y="463"/>
                </a:lnTo>
                <a:lnTo>
                  <a:pt x="728" y="468"/>
                </a:lnTo>
                <a:lnTo>
                  <a:pt x="717" y="457"/>
                </a:lnTo>
                <a:lnTo>
                  <a:pt x="717" y="457"/>
                </a:lnTo>
                <a:lnTo>
                  <a:pt x="717" y="457"/>
                </a:lnTo>
                <a:lnTo>
                  <a:pt x="711" y="452"/>
                </a:lnTo>
                <a:lnTo>
                  <a:pt x="711" y="452"/>
                </a:lnTo>
                <a:lnTo>
                  <a:pt x="706" y="452"/>
                </a:lnTo>
                <a:lnTo>
                  <a:pt x="700" y="457"/>
                </a:lnTo>
                <a:lnTo>
                  <a:pt x="700" y="457"/>
                </a:lnTo>
                <a:lnTo>
                  <a:pt x="717" y="485"/>
                </a:lnTo>
                <a:lnTo>
                  <a:pt x="717" y="485"/>
                </a:lnTo>
                <a:lnTo>
                  <a:pt x="728" y="502"/>
                </a:lnTo>
                <a:lnTo>
                  <a:pt x="739" y="507"/>
                </a:lnTo>
                <a:lnTo>
                  <a:pt x="739" y="507"/>
                </a:lnTo>
                <a:lnTo>
                  <a:pt x="750" y="529"/>
                </a:lnTo>
                <a:lnTo>
                  <a:pt x="750" y="529"/>
                </a:lnTo>
                <a:lnTo>
                  <a:pt x="750" y="529"/>
                </a:lnTo>
                <a:lnTo>
                  <a:pt x="761" y="529"/>
                </a:lnTo>
                <a:lnTo>
                  <a:pt x="772" y="524"/>
                </a:lnTo>
                <a:lnTo>
                  <a:pt x="777" y="513"/>
                </a:lnTo>
                <a:lnTo>
                  <a:pt x="788" y="518"/>
                </a:lnTo>
                <a:lnTo>
                  <a:pt x="788" y="518"/>
                </a:lnTo>
                <a:lnTo>
                  <a:pt x="788" y="529"/>
                </a:lnTo>
                <a:lnTo>
                  <a:pt x="788" y="529"/>
                </a:lnTo>
                <a:lnTo>
                  <a:pt x="788" y="535"/>
                </a:lnTo>
                <a:lnTo>
                  <a:pt x="794" y="540"/>
                </a:lnTo>
                <a:lnTo>
                  <a:pt x="794" y="540"/>
                </a:lnTo>
                <a:lnTo>
                  <a:pt x="805" y="546"/>
                </a:lnTo>
                <a:lnTo>
                  <a:pt x="810" y="546"/>
                </a:lnTo>
                <a:lnTo>
                  <a:pt x="810" y="546"/>
                </a:lnTo>
                <a:lnTo>
                  <a:pt x="821" y="546"/>
                </a:lnTo>
                <a:lnTo>
                  <a:pt x="827" y="535"/>
                </a:lnTo>
                <a:lnTo>
                  <a:pt x="827" y="535"/>
                </a:lnTo>
                <a:lnTo>
                  <a:pt x="827" y="524"/>
                </a:lnTo>
                <a:lnTo>
                  <a:pt x="821" y="513"/>
                </a:lnTo>
                <a:lnTo>
                  <a:pt x="816" y="496"/>
                </a:lnTo>
                <a:lnTo>
                  <a:pt x="816" y="496"/>
                </a:lnTo>
                <a:lnTo>
                  <a:pt x="810" y="474"/>
                </a:lnTo>
                <a:lnTo>
                  <a:pt x="810" y="474"/>
                </a:lnTo>
                <a:lnTo>
                  <a:pt x="827" y="474"/>
                </a:lnTo>
                <a:lnTo>
                  <a:pt x="827" y="474"/>
                </a:lnTo>
                <a:lnTo>
                  <a:pt x="832" y="479"/>
                </a:lnTo>
                <a:lnTo>
                  <a:pt x="832" y="490"/>
                </a:lnTo>
                <a:lnTo>
                  <a:pt x="832" y="507"/>
                </a:lnTo>
                <a:lnTo>
                  <a:pt x="832" y="507"/>
                </a:lnTo>
                <a:lnTo>
                  <a:pt x="832" y="524"/>
                </a:lnTo>
                <a:lnTo>
                  <a:pt x="832" y="524"/>
                </a:lnTo>
                <a:lnTo>
                  <a:pt x="838" y="535"/>
                </a:lnTo>
                <a:lnTo>
                  <a:pt x="854" y="546"/>
                </a:lnTo>
                <a:lnTo>
                  <a:pt x="854" y="546"/>
                </a:lnTo>
                <a:lnTo>
                  <a:pt x="871" y="551"/>
                </a:lnTo>
                <a:lnTo>
                  <a:pt x="871" y="551"/>
                </a:lnTo>
                <a:lnTo>
                  <a:pt x="893" y="557"/>
                </a:lnTo>
                <a:lnTo>
                  <a:pt x="893" y="557"/>
                </a:lnTo>
                <a:lnTo>
                  <a:pt x="910" y="557"/>
                </a:lnTo>
                <a:lnTo>
                  <a:pt x="926" y="546"/>
                </a:lnTo>
                <a:lnTo>
                  <a:pt x="926" y="546"/>
                </a:lnTo>
                <a:lnTo>
                  <a:pt x="943" y="551"/>
                </a:lnTo>
                <a:lnTo>
                  <a:pt x="943" y="551"/>
                </a:lnTo>
                <a:lnTo>
                  <a:pt x="954" y="546"/>
                </a:lnTo>
                <a:lnTo>
                  <a:pt x="965" y="540"/>
                </a:lnTo>
                <a:lnTo>
                  <a:pt x="965" y="540"/>
                </a:lnTo>
                <a:lnTo>
                  <a:pt x="970" y="535"/>
                </a:lnTo>
                <a:lnTo>
                  <a:pt x="970" y="529"/>
                </a:lnTo>
                <a:lnTo>
                  <a:pt x="970" y="529"/>
                </a:lnTo>
                <a:lnTo>
                  <a:pt x="970" y="529"/>
                </a:lnTo>
                <a:lnTo>
                  <a:pt x="965" y="518"/>
                </a:lnTo>
                <a:lnTo>
                  <a:pt x="965" y="518"/>
                </a:lnTo>
                <a:lnTo>
                  <a:pt x="965" y="507"/>
                </a:lnTo>
                <a:lnTo>
                  <a:pt x="965" y="507"/>
                </a:lnTo>
                <a:lnTo>
                  <a:pt x="954" y="496"/>
                </a:lnTo>
                <a:lnTo>
                  <a:pt x="954" y="496"/>
                </a:lnTo>
                <a:lnTo>
                  <a:pt x="948" y="496"/>
                </a:lnTo>
                <a:lnTo>
                  <a:pt x="943" y="496"/>
                </a:lnTo>
                <a:lnTo>
                  <a:pt x="943" y="496"/>
                </a:lnTo>
                <a:lnTo>
                  <a:pt x="932" y="490"/>
                </a:lnTo>
                <a:lnTo>
                  <a:pt x="932" y="490"/>
                </a:lnTo>
                <a:lnTo>
                  <a:pt x="915" y="496"/>
                </a:lnTo>
                <a:lnTo>
                  <a:pt x="915" y="496"/>
                </a:lnTo>
                <a:lnTo>
                  <a:pt x="898" y="502"/>
                </a:lnTo>
                <a:lnTo>
                  <a:pt x="898" y="502"/>
                </a:lnTo>
                <a:lnTo>
                  <a:pt x="887" y="507"/>
                </a:lnTo>
                <a:lnTo>
                  <a:pt x="882" y="502"/>
                </a:lnTo>
                <a:lnTo>
                  <a:pt x="882" y="502"/>
                </a:lnTo>
                <a:lnTo>
                  <a:pt x="871" y="496"/>
                </a:lnTo>
                <a:lnTo>
                  <a:pt x="860" y="479"/>
                </a:lnTo>
                <a:lnTo>
                  <a:pt x="860" y="479"/>
                </a:lnTo>
                <a:lnTo>
                  <a:pt x="865" y="474"/>
                </a:lnTo>
                <a:lnTo>
                  <a:pt x="865" y="474"/>
                </a:lnTo>
                <a:lnTo>
                  <a:pt x="865" y="474"/>
                </a:lnTo>
                <a:lnTo>
                  <a:pt x="887" y="468"/>
                </a:lnTo>
                <a:lnTo>
                  <a:pt x="887" y="468"/>
                </a:lnTo>
                <a:lnTo>
                  <a:pt x="910" y="474"/>
                </a:lnTo>
                <a:lnTo>
                  <a:pt x="910" y="474"/>
                </a:lnTo>
                <a:lnTo>
                  <a:pt x="915" y="474"/>
                </a:lnTo>
                <a:lnTo>
                  <a:pt x="937" y="468"/>
                </a:lnTo>
                <a:lnTo>
                  <a:pt x="937" y="468"/>
                </a:lnTo>
                <a:lnTo>
                  <a:pt x="948" y="468"/>
                </a:lnTo>
                <a:lnTo>
                  <a:pt x="948" y="468"/>
                </a:lnTo>
                <a:lnTo>
                  <a:pt x="954" y="468"/>
                </a:lnTo>
                <a:lnTo>
                  <a:pt x="954" y="474"/>
                </a:lnTo>
                <a:lnTo>
                  <a:pt x="954" y="474"/>
                </a:lnTo>
                <a:lnTo>
                  <a:pt x="959" y="474"/>
                </a:lnTo>
                <a:lnTo>
                  <a:pt x="965" y="490"/>
                </a:lnTo>
                <a:lnTo>
                  <a:pt x="965" y="490"/>
                </a:lnTo>
                <a:lnTo>
                  <a:pt x="970" y="490"/>
                </a:lnTo>
                <a:lnTo>
                  <a:pt x="976" y="485"/>
                </a:lnTo>
                <a:lnTo>
                  <a:pt x="976" y="485"/>
                </a:lnTo>
                <a:lnTo>
                  <a:pt x="976" y="479"/>
                </a:lnTo>
                <a:lnTo>
                  <a:pt x="976" y="474"/>
                </a:lnTo>
                <a:lnTo>
                  <a:pt x="976" y="468"/>
                </a:lnTo>
                <a:lnTo>
                  <a:pt x="976" y="468"/>
                </a:lnTo>
                <a:lnTo>
                  <a:pt x="981" y="468"/>
                </a:lnTo>
                <a:lnTo>
                  <a:pt x="987" y="457"/>
                </a:lnTo>
                <a:lnTo>
                  <a:pt x="987" y="457"/>
                </a:lnTo>
                <a:lnTo>
                  <a:pt x="987" y="452"/>
                </a:lnTo>
                <a:lnTo>
                  <a:pt x="987" y="446"/>
                </a:lnTo>
                <a:lnTo>
                  <a:pt x="981" y="441"/>
                </a:lnTo>
                <a:lnTo>
                  <a:pt x="981" y="441"/>
                </a:lnTo>
                <a:lnTo>
                  <a:pt x="970" y="424"/>
                </a:lnTo>
                <a:lnTo>
                  <a:pt x="970" y="424"/>
                </a:lnTo>
                <a:lnTo>
                  <a:pt x="987" y="419"/>
                </a:lnTo>
                <a:lnTo>
                  <a:pt x="987" y="419"/>
                </a:lnTo>
                <a:lnTo>
                  <a:pt x="992" y="408"/>
                </a:lnTo>
                <a:lnTo>
                  <a:pt x="987" y="402"/>
                </a:lnTo>
                <a:lnTo>
                  <a:pt x="981" y="397"/>
                </a:lnTo>
                <a:lnTo>
                  <a:pt x="981" y="397"/>
                </a:lnTo>
                <a:lnTo>
                  <a:pt x="1009" y="391"/>
                </a:lnTo>
                <a:lnTo>
                  <a:pt x="1009" y="391"/>
                </a:lnTo>
                <a:lnTo>
                  <a:pt x="1014" y="386"/>
                </a:lnTo>
                <a:lnTo>
                  <a:pt x="1014" y="380"/>
                </a:lnTo>
                <a:lnTo>
                  <a:pt x="1009" y="380"/>
                </a:lnTo>
                <a:lnTo>
                  <a:pt x="1020" y="358"/>
                </a:lnTo>
                <a:lnTo>
                  <a:pt x="1020" y="353"/>
                </a:lnTo>
                <a:lnTo>
                  <a:pt x="1025" y="342"/>
                </a:lnTo>
                <a:lnTo>
                  <a:pt x="1020" y="336"/>
                </a:lnTo>
                <a:lnTo>
                  <a:pt x="1014" y="325"/>
                </a:lnTo>
                <a:lnTo>
                  <a:pt x="1014" y="314"/>
                </a:lnTo>
                <a:lnTo>
                  <a:pt x="1025" y="298"/>
                </a:lnTo>
                <a:lnTo>
                  <a:pt x="1036" y="298"/>
                </a:lnTo>
                <a:lnTo>
                  <a:pt x="1036" y="298"/>
                </a:lnTo>
                <a:lnTo>
                  <a:pt x="1042" y="298"/>
                </a:lnTo>
                <a:lnTo>
                  <a:pt x="1042" y="298"/>
                </a:lnTo>
                <a:lnTo>
                  <a:pt x="1047" y="298"/>
                </a:lnTo>
                <a:lnTo>
                  <a:pt x="1047" y="298"/>
                </a:lnTo>
                <a:lnTo>
                  <a:pt x="1058" y="287"/>
                </a:lnTo>
                <a:lnTo>
                  <a:pt x="1058" y="276"/>
                </a:lnTo>
                <a:lnTo>
                  <a:pt x="1058" y="276"/>
                </a:lnTo>
                <a:lnTo>
                  <a:pt x="1075" y="259"/>
                </a:lnTo>
                <a:lnTo>
                  <a:pt x="1075" y="259"/>
                </a:lnTo>
                <a:lnTo>
                  <a:pt x="1097" y="220"/>
                </a:lnTo>
                <a:lnTo>
                  <a:pt x="1097" y="220"/>
                </a:lnTo>
                <a:lnTo>
                  <a:pt x="1113" y="193"/>
                </a:lnTo>
                <a:lnTo>
                  <a:pt x="1113" y="193"/>
                </a:lnTo>
                <a:lnTo>
                  <a:pt x="1124" y="176"/>
                </a:lnTo>
                <a:lnTo>
                  <a:pt x="1124" y="176"/>
                </a:lnTo>
                <a:lnTo>
                  <a:pt x="1119" y="176"/>
                </a:lnTo>
                <a:lnTo>
                  <a:pt x="1119" y="176"/>
                </a:lnTo>
                <a:lnTo>
                  <a:pt x="1102" y="182"/>
                </a:lnTo>
                <a:lnTo>
                  <a:pt x="1097" y="171"/>
                </a:lnTo>
                <a:lnTo>
                  <a:pt x="1097" y="171"/>
                </a:lnTo>
                <a:lnTo>
                  <a:pt x="1130" y="160"/>
                </a:lnTo>
                <a:lnTo>
                  <a:pt x="1130" y="160"/>
                </a:lnTo>
                <a:lnTo>
                  <a:pt x="1141" y="154"/>
                </a:lnTo>
                <a:lnTo>
                  <a:pt x="1152" y="143"/>
                </a:lnTo>
                <a:lnTo>
                  <a:pt x="1152" y="143"/>
                </a:lnTo>
                <a:lnTo>
                  <a:pt x="1158" y="132"/>
                </a:lnTo>
                <a:lnTo>
                  <a:pt x="1163" y="121"/>
                </a:lnTo>
                <a:lnTo>
                  <a:pt x="1163" y="121"/>
                </a:lnTo>
                <a:lnTo>
                  <a:pt x="1163" y="110"/>
                </a:lnTo>
                <a:lnTo>
                  <a:pt x="1163" y="110"/>
                </a:lnTo>
                <a:lnTo>
                  <a:pt x="1163" y="105"/>
                </a:lnTo>
                <a:lnTo>
                  <a:pt x="1158" y="105"/>
                </a:lnTo>
                <a:lnTo>
                  <a:pt x="1147" y="99"/>
                </a:lnTo>
                <a:lnTo>
                  <a:pt x="1147" y="83"/>
                </a:lnTo>
                <a:lnTo>
                  <a:pt x="1141" y="72"/>
                </a:lnTo>
                <a:lnTo>
                  <a:pt x="1124" y="66"/>
                </a:lnTo>
                <a:lnTo>
                  <a:pt x="1108" y="66"/>
                </a:lnTo>
                <a:lnTo>
                  <a:pt x="1108" y="66"/>
                </a:lnTo>
                <a:lnTo>
                  <a:pt x="1102" y="66"/>
                </a:lnTo>
                <a:lnTo>
                  <a:pt x="1091" y="61"/>
                </a:lnTo>
                <a:lnTo>
                  <a:pt x="1091" y="61"/>
                </a:lnTo>
                <a:lnTo>
                  <a:pt x="1080" y="55"/>
                </a:lnTo>
                <a:lnTo>
                  <a:pt x="1075" y="55"/>
                </a:lnTo>
                <a:lnTo>
                  <a:pt x="1075" y="55"/>
                </a:lnTo>
                <a:lnTo>
                  <a:pt x="1058" y="50"/>
                </a:lnTo>
                <a:lnTo>
                  <a:pt x="1042" y="50"/>
                </a:lnTo>
                <a:lnTo>
                  <a:pt x="1020" y="50"/>
                </a:lnTo>
                <a:lnTo>
                  <a:pt x="1003" y="55"/>
                </a:lnTo>
                <a:lnTo>
                  <a:pt x="992" y="61"/>
                </a:lnTo>
                <a:lnTo>
                  <a:pt x="976" y="61"/>
                </a:lnTo>
                <a:lnTo>
                  <a:pt x="970" y="66"/>
                </a:lnTo>
                <a:lnTo>
                  <a:pt x="959" y="66"/>
                </a:lnTo>
                <a:lnTo>
                  <a:pt x="943" y="66"/>
                </a:lnTo>
                <a:lnTo>
                  <a:pt x="932" y="77"/>
                </a:lnTo>
                <a:lnTo>
                  <a:pt x="926" y="94"/>
                </a:lnTo>
                <a:lnTo>
                  <a:pt x="926" y="105"/>
                </a:lnTo>
                <a:lnTo>
                  <a:pt x="910" y="105"/>
                </a:lnTo>
                <a:lnTo>
                  <a:pt x="910" y="105"/>
                </a:lnTo>
                <a:lnTo>
                  <a:pt x="904" y="105"/>
                </a:lnTo>
                <a:lnTo>
                  <a:pt x="904" y="105"/>
                </a:lnTo>
                <a:lnTo>
                  <a:pt x="898" y="105"/>
                </a:lnTo>
                <a:lnTo>
                  <a:pt x="898" y="105"/>
                </a:lnTo>
                <a:lnTo>
                  <a:pt x="887" y="127"/>
                </a:lnTo>
                <a:lnTo>
                  <a:pt x="876" y="127"/>
                </a:lnTo>
                <a:lnTo>
                  <a:pt x="876" y="127"/>
                </a:lnTo>
                <a:lnTo>
                  <a:pt x="865" y="138"/>
                </a:lnTo>
                <a:lnTo>
                  <a:pt x="865" y="138"/>
                </a:lnTo>
                <a:lnTo>
                  <a:pt x="854" y="143"/>
                </a:lnTo>
                <a:lnTo>
                  <a:pt x="843" y="149"/>
                </a:lnTo>
                <a:lnTo>
                  <a:pt x="838" y="165"/>
                </a:lnTo>
                <a:lnTo>
                  <a:pt x="838" y="176"/>
                </a:lnTo>
                <a:lnTo>
                  <a:pt x="849" y="176"/>
                </a:lnTo>
                <a:lnTo>
                  <a:pt x="849" y="182"/>
                </a:lnTo>
                <a:lnTo>
                  <a:pt x="854" y="193"/>
                </a:lnTo>
                <a:lnTo>
                  <a:pt x="854" y="204"/>
                </a:lnTo>
                <a:lnTo>
                  <a:pt x="865" y="226"/>
                </a:lnTo>
                <a:lnTo>
                  <a:pt x="865" y="226"/>
                </a:lnTo>
                <a:lnTo>
                  <a:pt x="882" y="237"/>
                </a:lnTo>
                <a:lnTo>
                  <a:pt x="882" y="237"/>
                </a:lnTo>
                <a:lnTo>
                  <a:pt x="887" y="237"/>
                </a:lnTo>
                <a:lnTo>
                  <a:pt x="904" y="242"/>
                </a:lnTo>
                <a:lnTo>
                  <a:pt x="910" y="242"/>
                </a:lnTo>
                <a:lnTo>
                  <a:pt x="910" y="242"/>
                </a:lnTo>
                <a:lnTo>
                  <a:pt x="921" y="242"/>
                </a:lnTo>
                <a:lnTo>
                  <a:pt x="932" y="242"/>
                </a:lnTo>
                <a:lnTo>
                  <a:pt x="932" y="242"/>
                </a:lnTo>
                <a:lnTo>
                  <a:pt x="948" y="237"/>
                </a:lnTo>
                <a:lnTo>
                  <a:pt x="948" y="237"/>
                </a:lnTo>
                <a:lnTo>
                  <a:pt x="965" y="220"/>
                </a:lnTo>
                <a:lnTo>
                  <a:pt x="970" y="209"/>
                </a:lnTo>
                <a:lnTo>
                  <a:pt x="976" y="198"/>
                </a:lnTo>
                <a:lnTo>
                  <a:pt x="970" y="215"/>
                </a:lnTo>
                <a:lnTo>
                  <a:pt x="976" y="226"/>
                </a:lnTo>
                <a:lnTo>
                  <a:pt x="965" y="237"/>
                </a:lnTo>
                <a:lnTo>
                  <a:pt x="948" y="242"/>
                </a:lnTo>
                <a:lnTo>
                  <a:pt x="948" y="248"/>
                </a:lnTo>
                <a:lnTo>
                  <a:pt x="948" y="248"/>
                </a:lnTo>
                <a:lnTo>
                  <a:pt x="932" y="254"/>
                </a:lnTo>
                <a:lnTo>
                  <a:pt x="932" y="254"/>
                </a:lnTo>
                <a:lnTo>
                  <a:pt x="932" y="254"/>
                </a:lnTo>
                <a:lnTo>
                  <a:pt x="932" y="259"/>
                </a:lnTo>
                <a:lnTo>
                  <a:pt x="921" y="265"/>
                </a:lnTo>
                <a:lnTo>
                  <a:pt x="910" y="259"/>
                </a:lnTo>
                <a:lnTo>
                  <a:pt x="893" y="259"/>
                </a:lnTo>
                <a:lnTo>
                  <a:pt x="893" y="259"/>
                </a:lnTo>
                <a:lnTo>
                  <a:pt x="882" y="259"/>
                </a:lnTo>
                <a:lnTo>
                  <a:pt x="882" y="259"/>
                </a:lnTo>
                <a:lnTo>
                  <a:pt x="865" y="242"/>
                </a:lnTo>
                <a:lnTo>
                  <a:pt x="865" y="242"/>
                </a:lnTo>
                <a:lnTo>
                  <a:pt x="854" y="231"/>
                </a:lnTo>
                <a:lnTo>
                  <a:pt x="854" y="231"/>
                </a:lnTo>
                <a:lnTo>
                  <a:pt x="854" y="220"/>
                </a:lnTo>
                <a:lnTo>
                  <a:pt x="854" y="220"/>
                </a:lnTo>
                <a:lnTo>
                  <a:pt x="849" y="209"/>
                </a:lnTo>
                <a:lnTo>
                  <a:pt x="849" y="209"/>
                </a:lnTo>
                <a:lnTo>
                  <a:pt x="838" y="198"/>
                </a:lnTo>
                <a:lnTo>
                  <a:pt x="827" y="193"/>
                </a:lnTo>
                <a:lnTo>
                  <a:pt x="810" y="193"/>
                </a:lnTo>
                <a:lnTo>
                  <a:pt x="810" y="209"/>
                </a:lnTo>
                <a:lnTo>
                  <a:pt x="799" y="215"/>
                </a:lnTo>
                <a:lnTo>
                  <a:pt x="799" y="237"/>
                </a:lnTo>
                <a:lnTo>
                  <a:pt x="794" y="242"/>
                </a:lnTo>
                <a:lnTo>
                  <a:pt x="799" y="265"/>
                </a:lnTo>
                <a:lnTo>
                  <a:pt x="794" y="281"/>
                </a:lnTo>
                <a:lnTo>
                  <a:pt x="788" y="281"/>
                </a:lnTo>
                <a:close/>
                <a:moveTo>
                  <a:pt x="761" y="292"/>
                </a:moveTo>
                <a:lnTo>
                  <a:pt x="772" y="298"/>
                </a:lnTo>
                <a:lnTo>
                  <a:pt x="772" y="298"/>
                </a:lnTo>
                <a:lnTo>
                  <a:pt x="772" y="292"/>
                </a:lnTo>
                <a:lnTo>
                  <a:pt x="772" y="292"/>
                </a:lnTo>
                <a:lnTo>
                  <a:pt x="772" y="276"/>
                </a:lnTo>
                <a:lnTo>
                  <a:pt x="755" y="270"/>
                </a:lnTo>
                <a:lnTo>
                  <a:pt x="744" y="270"/>
                </a:lnTo>
                <a:lnTo>
                  <a:pt x="755" y="281"/>
                </a:lnTo>
                <a:lnTo>
                  <a:pt x="761" y="292"/>
                </a:lnTo>
                <a:close/>
                <a:moveTo>
                  <a:pt x="794" y="397"/>
                </a:moveTo>
                <a:lnTo>
                  <a:pt x="794" y="397"/>
                </a:lnTo>
                <a:lnTo>
                  <a:pt x="805" y="391"/>
                </a:lnTo>
                <a:lnTo>
                  <a:pt x="810" y="386"/>
                </a:lnTo>
                <a:lnTo>
                  <a:pt x="810" y="380"/>
                </a:lnTo>
                <a:lnTo>
                  <a:pt x="810" y="380"/>
                </a:lnTo>
                <a:lnTo>
                  <a:pt x="810" y="369"/>
                </a:lnTo>
                <a:lnTo>
                  <a:pt x="810" y="369"/>
                </a:lnTo>
                <a:lnTo>
                  <a:pt x="805" y="358"/>
                </a:lnTo>
                <a:lnTo>
                  <a:pt x="788" y="347"/>
                </a:lnTo>
                <a:lnTo>
                  <a:pt x="777" y="347"/>
                </a:lnTo>
                <a:lnTo>
                  <a:pt x="777" y="347"/>
                </a:lnTo>
                <a:lnTo>
                  <a:pt x="777" y="358"/>
                </a:lnTo>
                <a:lnTo>
                  <a:pt x="777" y="358"/>
                </a:lnTo>
                <a:lnTo>
                  <a:pt x="777" y="375"/>
                </a:lnTo>
                <a:lnTo>
                  <a:pt x="777" y="375"/>
                </a:lnTo>
                <a:lnTo>
                  <a:pt x="777" y="386"/>
                </a:lnTo>
                <a:lnTo>
                  <a:pt x="783" y="391"/>
                </a:lnTo>
                <a:lnTo>
                  <a:pt x="783" y="391"/>
                </a:lnTo>
                <a:lnTo>
                  <a:pt x="788" y="397"/>
                </a:lnTo>
                <a:lnTo>
                  <a:pt x="794" y="397"/>
                </a:lnTo>
                <a:lnTo>
                  <a:pt x="794" y="397"/>
                </a:lnTo>
                <a:close/>
                <a:moveTo>
                  <a:pt x="821" y="413"/>
                </a:moveTo>
                <a:lnTo>
                  <a:pt x="821" y="402"/>
                </a:lnTo>
                <a:lnTo>
                  <a:pt x="805" y="397"/>
                </a:lnTo>
                <a:lnTo>
                  <a:pt x="794" y="402"/>
                </a:lnTo>
                <a:lnTo>
                  <a:pt x="794" y="419"/>
                </a:lnTo>
                <a:lnTo>
                  <a:pt x="816" y="419"/>
                </a:lnTo>
                <a:lnTo>
                  <a:pt x="821" y="413"/>
                </a:lnTo>
                <a:close/>
                <a:moveTo>
                  <a:pt x="865" y="419"/>
                </a:moveTo>
                <a:lnTo>
                  <a:pt x="854" y="408"/>
                </a:lnTo>
                <a:lnTo>
                  <a:pt x="849" y="413"/>
                </a:lnTo>
                <a:lnTo>
                  <a:pt x="843" y="419"/>
                </a:lnTo>
                <a:lnTo>
                  <a:pt x="849" y="430"/>
                </a:lnTo>
                <a:lnTo>
                  <a:pt x="860" y="424"/>
                </a:lnTo>
                <a:lnTo>
                  <a:pt x="865" y="419"/>
                </a:lnTo>
                <a:close/>
                <a:moveTo>
                  <a:pt x="700" y="347"/>
                </a:moveTo>
                <a:lnTo>
                  <a:pt x="706" y="353"/>
                </a:lnTo>
                <a:lnTo>
                  <a:pt x="700" y="364"/>
                </a:lnTo>
                <a:lnTo>
                  <a:pt x="700" y="369"/>
                </a:lnTo>
                <a:lnTo>
                  <a:pt x="717" y="380"/>
                </a:lnTo>
                <a:lnTo>
                  <a:pt x="722" y="380"/>
                </a:lnTo>
                <a:lnTo>
                  <a:pt x="733" y="380"/>
                </a:lnTo>
                <a:lnTo>
                  <a:pt x="733" y="391"/>
                </a:lnTo>
                <a:lnTo>
                  <a:pt x="722" y="397"/>
                </a:lnTo>
                <a:lnTo>
                  <a:pt x="728" y="402"/>
                </a:lnTo>
                <a:lnTo>
                  <a:pt x="739" y="402"/>
                </a:lnTo>
                <a:lnTo>
                  <a:pt x="761" y="391"/>
                </a:lnTo>
                <a:lnTo>
                  <a:pt x="761" y="375"/>
                </a:lnTo>
                <a:lnTo>
                  <a:pt x="750" y="358"/>
                </a:lnTo>
                <a:lnTo>
                  <a:pt x="750" y="347"/>
                </a:lnTo>
                <a:lnTo>
                  <a:pt x="739" y="342"/>
                </a:lnTo>
                <a:lnTo>
                  <a:pt x="728" y="331"/>
                </a:lnTo>
                <a:lnTo>
                  <a:pt x="717" y="320"/>
                </a:lnTo>
                <a:lnTo>
                  <a:pt x="706" y="314"/>
                </a:lnTo>
                <a:lnTo>
                  <a:pt x="695" y="309"/>
                </a:lnTo>
                <a:lnTo>
                  <a:pt x="689" y="320"/>
                </a:lnTo>
                <a:lnTo>
                  <a:pt x="689" y="331"/>
                </a:lnTo>
                <a:lnTo>
                  <a:pt x="695" y="342"/>
                </a:lnTo>
                <a:lnTo>
                  <a:pt x="700" y="347"/>
                </a:lnTo>
                <a:close/>
                <a:moveTo>
                  <a:pt x="711" y="424"/>
                </a:moveTo>
                <a:lnTo>
                  <a:pt x="711" y="424"/>
                </a:lnTo>
                <a:lnTo>
                  <a:pt x="700" y="408"/>
                </a:lnTo>
                <a:lnTo>
                  <a:pt x="695" y="397"/>
                </a:lnTo>
                <a:lnTo>
                  <a:pt x="695" y="397"/>
                </a:lnTo>
                <a:lnTo>
                  <a:pt x="689" y="419"/>
                </a:lnTo>
                <a:lnTo>
                  <a:pt x="689" y="419"/>
                </a:lnTo>
                <a:lnTo>
                  <a:pt x="695" y="435"/>
                </a:lnTo>
                <a:lnTo>
                  <a:pt x="695" y="441"/>
                </a:lnTo>
                <a:lnTo>
                  <a:pt x="717" y="441"/>
                </a:lnTo>
                <a:lnTo>
                  <a:pt x="717" y="441"/>
                </a:lnTo>
                <a:lnTo>
                  <a:pt x="711" y="424"/>
                </a:lnTo>
                <a:lnTo>
                  <a:pt x="711" y="424"/>
                </a:lnTo>
                <a:close/>
                <a:moveTo>
                  <a:pt x="617" y="419"/>
                </a:moveTo>
                <a:lnTo>
                  <a:pt x="617" y="419"/>
                </a:lnTo>
                <a:lnTo>
                  <a:pt x="623" y="419"/>
                </a:lnTo>
                <a:lnTo>
                  <a:pt x="634" y="419"/>
                </a:lnTo>
                <a:lnTo>
                  <a:pt x="634" y="419"/>
                </a:lnTo>
                <a:lnTo>
                  <a:pt x="645" y="413"/>
                </a:lnTo>
                <a:lnTo>
                  <a:pt x="645" y="413"/>
                </a:lnTo>
                <a:lnTo>
                  <a:pt x="645" y="408"/>
                </a:lnTo>
                <a:lnTo>
                  <a:pt x="645" y="408"/>
                </a:lnTo>
                <a:lnTo>
                  <a:pt x="645" y="397"/>
                </a:lnTo>
                <a:lnTo>
                  <a:pt x="645" y="386"/>
                </a:lnTo>
                <a:lnTo>
                  <a:pt x="645" y="386"/>
                </a:lnTo>
                <a:lnTo>
                  <a:pt x="639" y="386"/>
                </a:lnTo>
                <a:lnTo>
                  <a:pt x="623" y="391"/>
                </a:lnTo>
                <a:lnTo>
                  <a:pt x="623" y="391"/>
                </a:lnTo>
                <a:lnTo>
                  <a:pt x="612" y="397"/>
                </a:lnTo>
                <a:lnTo>
                  <a:pt x="612" y="397"/>
                </a:lnTo>
                <a:lnTo>
                  <a:pt x="606" y="397"/>
                </a:lnTo>
                <a:lnTo>
                  <a:pt x="601" y="391"/>
                </a:lnTo>
                <a:lnTo>
                  <a:pt x="601" y="391"/>
                </a:lnTo>
                <a:lnTo>
                  <a:pt x="590" y="391"/>
                </a:lnTo>
                <a:lnTo>
                  <a:pt x="590" y="397"/>
                </a:lnTo>
                <a:lnTo>
                  <a:pt x="601" y="408"/>
                </a:lnTo>
                <a:lnTo>
                  <a:pt x="617" y="419"/>
                </a:lnTo>
                <a:close/>
                <a:moveTo>
                  <a:pt x="628" y="380"/>
                </a:moveTo>
                <a:lnTo>
                  <a:pt x="628" y="380"/>
                </a:lnTo>
                <a:lnTo>
                  <a:pt x="634" y="375"/>
                </a:lnTo>
                <a:lnTo>
                  <a:pt x="645" y="375"/>
                </a:lnTo>
                <a:lnTo>
                  <a:pt x="645" y="375"/>
                </a:lnTo>
                <a:lnTo>
                  <a:pt x="650" y="375"/>
                </a:lnTo>
                <a:lnTo>
                  <a:pt x="650" y="375"/>
                </a:lnTo>
                <a:lnTo>
                  <a:pt x="650" y="364"/>
                </a:lnTo>
                <a:lnTo>
                  <a:pt x="639" y="358"/>
                </a:lnTo>
                <a:lnTo>
                  <a:pt x="639" y="358"/>
                </a:lnTo>
                <a:lnTo>
                  <a:pt x="623" y="358"/>
                </a:lnTo>
                <a:lnTo>
                  <a:pt x="623" y="358"/>
                </a:lnTo>
                <a:lnTo>
                  <a:pt x="606" y="369"/>
                </a:lnTo>
                <a:lnTo>
                  <a:pt x="606" y="369"/>
                </a:lnTo>
                <a:lnTo>
                  <a:pt x="623" y="375"/>
                </a:lnTo>
                <a:lnTo>
                  <a:pt x="628" y="380"/>
                </a:lnTo>
                <a:lnTo>
                  <a:pt x="628" y="380"/>
                </a:lnTo>
                <a:close/>
                <a:moveTo>
                  <a:pt x="639" y="468"/>
                </a:moveTo>
                <a:lnTo>
                  <a:pt x="645" y="474"/>
                </a:lnTo>
                <a:lnTo>
                  <a:pt x="650" y="490"/>
                </a:lnTo>
                <a:lnTo>
                  <a:pt x="650" y="502"/>
                </a:lnTo>
                <a:lnTo>
                  <a:pt x="634" y="502"/>
                </a:lnTo>
                <a:lnTo>
                  <a:pt x="634" y="502"/>
                </a:lnTo>
                <a:lnTo>
                  <a:pt x="634" y="490"/>
                </a:lnTo>
                <a:lnTo>
                  <a:pt x="623" y="474"/>
                </a:lnTo>
                <a:lnTo>
                  <a:pt x="623" y="474"/>
                </a:lnTo>
                <a:lnTo>
                  <a:pt x="606" y="468"/>
                </a:lnTo>
                <a:lnTo>
                  <a:pt x="595" y="463"/>
                </a:lnTo>
                <a:lnTo>
                  <a:pt x="584" y="468"/>
                </a:lnTo>
                <a:lnTo>
                  <a:pt x="584" y="490"/>
                </a:lnTo>
                <a:lnTo>
                  <a:pt x="579" y="496"/>
                </a:lnTo>
                <a:lnTo>
                  <a:pt x="573" y="507"/>
                </a:lnTo>
                <a:lnTo>
                  <a:pt x="573" y="518"/>
                </a:lnTo>
                <a:lnTo>
                  <a:pt x="584" y="529"/>
                </a:lnTo>
                <a:lnTo>
                  <a:pt x="590" y="529"/>
                </a:lnTo>
                <a:lnTo>
                  <a:pt x="601" y="529"/>
                </a:lnTo>
                <a:lnTo>
                  <a:pt x="612" y="529"/>
                </a:lnTo>
                <a:lnTo>
                  <a:pt x="606" y="540"/>
                </a:lnTo>
                <a:lnTo>
                  <a:pt x="612" y="546"/>
                </a:lnTo>
                <a:lnTo>
                  <a:pt x="612" y="546"/>
                </a:lnTo>
                <a:lnTo>
                  <a:pt x="612" y="551"/>
                </a:lnTo>
                <a:lnTo>
                  <a:pt x="617" y="551"/>
                </a:lnTo>
                <a:lnTo>
                  <a:pt x="617" y="551"/>
                </a:lnTo>
                <a:lnTo>
                  <a:pt x="628" y="551"/>
                </a:lnTo>
                <a:lnTo>
                  <a:pt x="639" y="551"/>
                </a:lnTo>
                <a:lnTo>
                  <a:pt x="639" y="551"/>
                </a:lnTo>
                <a:lnTo>
                  <a:pt x="645" y="540"/>
                </a:lnTo>
                <a:lnTo>
                  <a:pt x="645" y="540"/>
                </a:lnTo>
                <a:lnTo>
                  <a:pt x="661" y="535"/>
                </a:lnTo>
                <a:lnTo>
                  <a:pt x="661" y="535"/>
                </a:lnTo>
                <a:lnTo>
                  <a:pt x="678" y="535"/>
                </a:lnTo>
                <a:lnTo>
                  <a:pt x="678" y="535"/>
                </a:lnTo>
                <a:lnTo>
                  <a:pt x="689" y="529"/>
                </a:lnTo>
                <a:lnTo>
                  <a:pt x="695" y="518"/>
                </a:lnTo>
                <a:lnTo>
                  <a:pt x="700" y="507"/>
                </a:lnTo>
                <a:lnTo>
                  <a:pt x="700" y="490"/>
                </a:lnTo>
                <a:lnTo>
                  <a:pt x="678" y="474"/>
                </a:lnTo>
                <a:lnTo>
                  <a:pt x="672" y="474"/>
                </a:lnTo>
                <a:lnTo>
                  <a:pt x="667" y="463"/>
                </a:lnTo>
                <a:lnTo>
                  <a:pt x="656" y="441"/>
                </a:lnTo>
                <a:lnTo>
                  <a:pt x="650" y="457"/>
                </a:lnTo>
                <a:lnTo>
                  <a:pt x="639" y="468"/>
                </a:lnTo>
                <a:close/>
                <a:moveTo>
                  <a:pt x="695" y="524"/>
                </a:moveTo>
                <a:lnTo>
                  <a:pt x="700" y="529"/>
                </a:lnTo>
                <a:lnTo>
                  <a:pt x="700" y="529"/>
                </a:lnTo>
                <a:lnTo>
                  <a:pt x="717" y="524"/>
                </a:lnTo>
                <a:lnTo>
                  <a:pt x="717" y="524"/>
                </a:lnTo>
                <a:lnTo>
                  <a:pt x="717" y="518"/>
                </a:lnTo>
                <a:lnTo>
                  <a:pt x="717" y="513"/>
                </a:lnTo>
                <a:lnTo>
                  <a:pt x="706" y="513"/>
                </a:lnTo>
                <a:lnTo>
                  <a:pt x="695" y="524"/>
                </a:lnTo>
                <a:close/>
                <a:moveTo>
                  <a:pt x="518" y="490"/>
                </a:moveTo>
                <a:lnTo>
                  <a:pt x="524" y="490"/>
                </a:lnTo>
                <a:lnTo>
                  <a:pt x="535" y="490"/>
                </a:lnTo>
                <a:lnTo>
                  <a:pt x="535" y="490"/>
                </a:lnTo>
                <a:lnTo>
                  <a:pt x="540" y="485"/>
                </a:lnTo>
                <a:lnTo>
                  <a:pt x="551" y="474"/>
                </a:lnTo>
                <a:lnTo>
                  <a:pt x="551" y="474"/>
                </a:lnTo>
                <a:lnTo>
                  <a:pt x="557" y="463"/>
                </a:lnTo>
                <a:lnTo>
                  <a:pt x="557" y="463"/>
                </a:lnTo>
                <a:lnTo>
                  <a:pt x="557" y="485"/>
                </a:lnTo>
                <a:lnTo>
                  <a:pt x="557" y="485"/>
                </a:lnTo>
                <a:lnTo>
                  <a:pt x="551" y="502"/>
                </a:lnTo>
                <a:lnTo>
                  <a:pt x="551" y="502"/>
                </a:lnTo>
                <a:lnTo>
                  <a:pt x="562" y="502"/>
                </a:lnTo>
                <a:lnTo>
                  <a:pt x="562" y="502"/>
                </a:lnTo>
                <a:lnTo>
                  <a:pt x="562" y="490"/>
                </a:lnTo>
                <a:lnTo>
                  <a:pt x="573" y="474"/>
                </a:lnTo>
                <a:lnTo>
                  <a:pt x="573" y="474"/>
                </a:lnTo>
                <a:lnTo>
                  <a:pt x="584" y="457"/>
                </a:lnTo>
                <a:lnTo>
                  <a:pt x="584" y="457"/>
                </a:lnTo>
                <a:lnTo>
                  <a:pt x="584" y="446"/>
                </a:lnTo>
                <a:lnTo>
                  <a:pt x="584" y="435"/>
                </a:lnTo>
                <a:lnTo>
                  <a:pt x="584" y="402"/>
                </a:lnTo>
                <a:lnTo>
                  <a:pt x="584" y="402"/>
                </a:lnTo>
                <a:lnTo>
                  <a:pt x="579" y="413"/>
                </a:lnTo>
                <a:lnTo>
                  <a:pt x="568" y="419"/>
                </a:lnTo>
                <a:lnTo>
                  <a:pt x="557" y="419"/>
                </a:lnTo>
                <a:lnTo>
                  <a:pt x="557" y="419"/>
                </a:lnTo>
                <a:lnTo>
                  <a:pt x="546" y="419"/>
                </a:lnTo>
                <a:lnTo>
                  <a:pt x="535" y="435"/>
                </a:lnTo>
                <a:lnTo>
                  <a:pt x="529" y="441"/>
                </a:lnTo>
                <a:lnTo>
                  <a:pt x="524" y="457"/>
                </a:lnTo>
                <a:lnTo>
                  <a:pt x="524" y="457"/>
                </a:lnTo>
                <a:lnTo>
                  <a:pt x="513" y="474"/>
                </a:lnTo>
                <a:lnTo>
                  <a:pt x="513" y="474"/>
                </a:lnTo>
                <a:lnTo>
                  <a:pt x="507" y="479"/>
                </a:lnTo>
                <a:lnTo>
                  <a:pt x="518" y="490"/>
                </a:lnTo>
                <a:close/>
                <a:moveTo>
                  <a:pt x="750" y="689"/>
                </a:moveTo>
                <a:lnTo>
                  <a:pt x="750" y="689"/>
                </a:lnTo>
                <a:lnTo>
                  <a:pt x="750" y="694"/>
                </a:lnTo>
                <a:lnTo>
                  <a:pt x="750" y="694"/>
                </a:lnTo>
                <a:lnTo>
                  <a:pt x="755" y="694"/>
                </a:lnTo>
                <a:lnTo>
                  <a:pt x="755" y="689"/>
                </a:lnTo>
                <a:lnTo>
                  <a:pt x="750" y="689"/>
                </a:lnTo>
                <a:lnTo>
                  <a:pt x="750" y="689"/>
                </a:lnTo>
                <a:close/>
                <a:moveTo>
                  <a:pt x="496" y="661"/>
                </a:moveTo>
                <a:lnTo>
                  <a:pt x="502" y="672"/>
                </a:lnTo>
                <a:lnTo>
                  <a:pt x="513" y="667"/>
                </a:lnTo>
                <a:lnTo>
                  <a:pt x="529" y="667"/>
                </a:lnTo>
                <a:lnTo>
                  <a:pt x="529" y="650"/>
                </a:lnTo>
                <a:lnTo>
                  <a:pt x="535" y="639"/>
                </a:lnTo>
                <a:lnTo>
                  <a:pt x="540" y="634"/>
                </a:lnTo>
                <a:lnTo>
                  <a:pt x="546" y="628"/>
                </a:lnTo>
                <a:lnTo>
                  <a:pt x="557" y="623"/>
                </a:lnTo>
                <a:lnTo>
                  <a:pt x="557" y="634"/>
                </a:lnTo>
                <a:lnTo>
                  <a:pt x="551" y="639"/>
                </a:lnTo>
                <a:lnTo>
                  <a:pt x="557" y="650"/>
                </a:lnTo>
                <a:lnTo>
                  <a:pt x="562" y="656"/>
                </a:lnTo>
                <a:lnTo>
                  <a:pt x="562" y="667"/>
                </a:lnTo>
                <a:lnTo>
                  <a:pt x="562" y="667"/>
                </a:lnTo>
                <a:lnTo>
                  <a:pt x="557" y="667"/>
                </a:lnTo>
                <a:lnTo>
                  <a:pt x="557" y="672"/>
                </a:lnTo>
                <a:lnTo>
                  <a:pt x="557" y="672"/>
                </a:lnTo>
                <a:lnTo>
                  <a:pt x="557" y="672"/>
                </a:lnTo>
                <a:lnTo>
                  <a:pt x="557" y="672"/>
                </a:lnTo>
                <a:lnTo>
                  <a:pt x="562" y="678"/>
                </a:lnTo>
                <a:lnTo>
                  <a:pt x="568" y="689"/>
                </a:lnTo>
                <a:lnTo>
                  <a:pt x="568" y="689"/>
                </a:lnTo>
                <a:lnTo>
                  <a:pt x="584" y="689"/>
                </a:lnTo>
                <a:lnTo>
                  <a:pt x="584" y="689"/>
                </a:lnTo>
                <a:lnTo>
                  <a:pt x="595" y="689"/>
                </a:lnTo>
                <a:lnTo>
                  <a:pt x="595" y="689"/>
                </a:lnTo>
                <a:lnTo>
                  <a:pt x="601" y="683"/>
                </a:lnTo>
                <a:lnTo>
                  <a:pt x="612" y="689"/>
                </a:lnTo>
                <a:lnTo>
                  <a:pt x="612" y="689"/>
                </a:lnTo>
                <a:lnTo>
                  <a:pt x="617" y="694"/>
                </a:lnTo>
                <a:lnTo>
                  <a:pt x="617" y="694"/>
                </a:lnTo>
                <a:lnTo>
                  <a:pt x="612" y="694"/>
                </a:lnTo>
                <a:lnTo>
                  <a:pt x="601" y="700"/>
                </a:lnTo>
                <a:lnTo>
                  <a:pt x="601" y="700"/>
                </a:lnTo>
                <a:lnTo>
                  <a:pt x="579" y="700"/>
                </a:lnTo>
                <a:lnTo>
                  <a:pt x="579" y="700"/>
                </a:lnTo>
                <a:lnTo>
                  <a:pt x="568" y="700"/>
                </a:lnTo>
                <a:lnTo>
                  <a:pt x="568" y="700"/>
                </a:lnTo>
                <a:lnTo>
                  <a:pt x="562" y="700"/>
                </a:lnTo>
                <a:lnTo>
                  <a:pt x="562" y="705"/>
                </a:lnTo>
                <a:lnTo>
                  <a:pt x="568" y="711"/>
                </a:lnTo>
                <a:lnTo>
                  <a:pt x="568" y="711"/>
                </a:lnTo>
                <a:lnTo>
                  <a:pt x="579" y="716"/>
                </a:lnTo>
                <a:lnTo>
                  <a:pt x="579" y="722"/>
                </a:lnTo>
                <a:lnTo>
                  <a:pt x="573" y="722"/>
                </a:lnTo>
                <a:lnTo>
                  <a:pt x="601" y="722"/>
                </a:lnTo>
                <a:lnTo>
                  <a:pt x="606" y="727"/>
                </a:lnTo>
                <a:lnTo>
                  <a:pt x="623" y="744"/>
                </a:lnTo>
                <a:lnTo>
                  <a:pt x="645" y="744"/>
                </a:lnTo>
                <a:lnTo>
                  <a:pt x="645" y="744"/>
                </a:lnTo>
                <a:lnTo>
                  <a:pt x="650" y="738"/>
                </a:lnTo>
                <a:lnTo>
                  <a:pt x="650" y="738"/>
                </a:lnTo>
                <a:lnTo>
                  <a:pt x="656" y="727"/>
                </a:lnTo>
                <a:lnTo>
                  <a:pt x="667" y="727"/>
                </a:lnTo>
                <a:lnTo>
                  <a:pt x="667" y="727"/>
                </a:lnTo>
                <a:lnTo>
                  <a:pt x="684" y="727"/>
                </a:lnTo>
                <a:lnTo>
                  <a:pt x="684" y="727"/>
                </a:lnTo>
                <a:lnTo>
                  <a:pt x="717" y="733"/>
                </a:lnTo>
                <a:lnTo>
                  <a:pt x="717" y="733"/>
                </a:lnTo>
                <a:lnTo>
                  <a:pt x="728" y="738"/>
                </a:lnTo>
                <a:lnTo>
                  <a:pt x="733" y="733"/>
                </a:lnTo>
                <a:lnTo>
                  <a:pt x="733" y="733"/>
                </a:lnTo>
                <a:lnTo>
                  <a:pt x="739" y="722"/>
                </a:lnTo>
                <a:lnTo>
                  <a:pt x="739" y="722"/>
                </a:lnTo>
                <a:lnTo>
                  <a:pt x="750" y="700"/>
                </a:lnTo>
                <a:lnTo>
                  <a:pt x="750" y="700"/>
                </a:lnTo>
                <a:lnTo>
                  <a:pt x="750" y="694"/>
                </a:lnTo>
                <a:lnTo>
                  <a:pt x="750" y="694"/>
                </a:lnTo>
                <a:lnTo>
                  <a:pt x="739" y="689"/>
                </a:lnTo>
                <a:lnTo>
                  <a:pt x="739" y="689"/>
                </a:lnTo>
                <a:lnTo>
                  <a:pt x="722" y="683"/>
                </a:lnTo>
                <a:lnTo>
                  <a:pt x="717" y="678"/>
                </a:lnTo>
                <a:lnTo>
                  <a:pt x="711" y="661"/>
                </a:lnTo>
                <a:lnTo>
                  <a:pt x="711" y="661"/>
                </a:lnTo>
                <a:lnTo>
                  <a:pt x="700" y="628"/>
                </a:lnTo>
                <a:lnTo>
                  <a:pt x="700" y="628"/>
                </a:lnTo>
                <a:lnTo>
                  <a:pt x="700" y="606"/>
                </a:lnTo>
                <a:lnTo>
                  <a:pt x="706" y="590"/>
                </a:lnTo>
                <a:lnTo>
                  <a:pt x="706" y="590"/>
                </a:lnTo>
                <a:lnTo>
                  <a:pt x="706" y="584"/>
                </a:lnTo>
                <a:lnTo>
                  <a:pt x="700" y="579"/>
                </a:lnTo>
                <a:lnTo>
                  <a:pt x="700" y="579"/>
                </a:lnTo>
                <a:lnTo>
                  <a:pt x="684" y="573"/>
                </a:lnTo>
                <a:lnTo>
                  <a:pt x="678" y="584"/>
                </a:lnTo>
                <a:lnTo>
                  <a:pt x="678" y="584"/>
                </a:lnTo>
                <a:lnTo>
                  <a:pt x="678" y="590"/>
                </a:lnTo>
                <a:lnTo>
                  <a:pt x="684" y="590"/>
                </a:lnTo>
                <a:lnTo>
                  <a:pt x="678" y="595"/>
                </a:lnTo>
                <a:lnTo>
                  <a:pt x="678" y="595"/>
                </a:lnTo>
                <a:lnTo>
                  <a:pt x="667" y="595"/>
                </a:lnTo>
                <a:lnTo>
                  <a:pt x="667" y="623"/>
                </a:lnTo>
                <a:lnTo>
                  <a:pt x="667" y="623"/>
                </a:lnTo>
                <a:lnTo>
                  <a:pt x="656" y="612"/>
                </a:lnTo>
                <a:lnTo>
                  <a:pt x="656" y="612"/>
                </a:lnTo>
                <a:lnTo>
                  <a:pt x="650" y="606"/>
                </a:lnTo>
                <a:lnTo>
                  <a:pt x="634" y="617"/>
                </a:lnTo>
                <a:lnTo>
                  <a:pt x="634" y="617"/>
                </a:lnTo>
                <a:lnTo>
                  <a:pt x="634" y="617"/>
                </a:lnTo>
                <a:lnTo>
                  <a:pt x="623" y="612"/>
                </a:lnTo>
                <a:lnTo>
                  <a:pt x="623" y="612"/>
                </a:lnTo>
                <a:lnTo>
                  <a:pt x="606" y="606"/>
                </a:lnTo>
                <a:lnTo>
                  <a:pt x="606" y="595"/>
                </a:lnTo>
                <a:lnTo>
                  <a:pt x="606" y="595"/>
                </a:lnTo>
                <a:lnTo>
                  <a:pt x="601" y="590"/>
                </a:lnTo>
                <a:lnTo>
                  <a:pt x="595" y="590"/>
                </a:lnTo>
                <a:lnTo>
                  <a:pt x="595" y="590"/>
                </a:lnTo>
                <a:lnTo>
                  <a:pt x="590" y="590"/>
                </a:lnTo>
                <a:lnTo>
                  <a:pt x="584" y="584"/>
                </a:lnTo>
                <a:lnTo>
                  <a:pt x="568" y="562"/>
                </a:lnTo>
                <a:lnTo>
                  <a:pt x="568" y="562"/>
                </a:lnTo>
                <a:lnTo>
                  <a:pt x="562" y="557"/>
                </a:lnTo>
                <a:lnTo>
                  <a:pt x="557" y="551"/>
                </a:lnTo>
                <a:lnTo>
                  <a:pt x="557" y="551"/>
                </a:lnTo>
                <a:lnTo>
                  <a:pt x="540" y="557"/>
                </a:lnTo>
                <a:lnTo>
                  <a:pt x="524" y="546"/>
                </a:lnTo>
                <a:lnTo>
                  <a:pt x="524" y="546"/>
                </a:lnTo>
                <a:lnTo>
                  <a:pt x="524" y="546"/>
                </a:lnTo>
                <a:lnTo>
                  <a:pt x="513" y="551"/>
                </a:lnTo>
                <a:lnTo>
                  <a:pt x="513" y="551"/>
                </a:lnTo>
                <a:lnTo>
                  <a:pt x="491" y="551"/>
                </a:lnTo>
                <a:lnTo>
                  <a:pt x="491" y="562"/>
                </a:lnTo>
                <a:lnTo>
                  <a:pt x="491" y="562"/>
                </a:lnTo>
                <a:lnTo>
                  <a:pt x="491" y="573"/>
                </a:lnTo>
                <a:lnTo>
                  <a:pt x="491" y="573"/>
                </a:lnTo>
                <a:lnTo>
                  <a:pt x="491" y="601"/>
                </a:lnTo>
                <a:lnTo>
                  <a:pt x="491" y="601"/>
                </a:lnTo>
                <a:lnTo>
                  <a:pt x="485" y="617"/>
                </a:lnTo>
                <a:lnTo>
                  <a:pt x="485" y="617"/>
                </a:lnTo>
                <a:lnTo>
                  <a:pt x="480" y="634"/>
                </a:lnTo>
                <a:lnTo>
                  <a:pt x="491" y="650"/>
                </a:lnTo>
                <a:lnTo>
                  <a:pt x="496" y="661"/>
                </a:lnTo>
                <a:close/>
                <a:moveTo>
                  <a:pt x="733" y="606"/>
                </a:moveTo>
                <a:lnTo>
                  <a:pt x="728" y="606"/>
                </a:lnTo>
                <a:lnTo>
                  <a:pt x="728" y="617"/>
                </a:lnTo>
                <a:lnTo>
                  <a:pt x="728" y="617"/>
                </a:lnTo>
                <a:lnTo>
                  <a:pt x="750" y="645"/>
                </a:lnTo>
                <a:lnTo>
                  <a:pt x="750" y="645"/>
                </a:lnTo>
                <a:lnTo>
                  <a:pt x="766" y="667"/>
                </a:lnTo>
                <a:lnTo>
                  <a:pt x="777" y="650"/>
                </a:lnTo>
                <a:lnTo>
                  <a:pt x="794" y="639"/>
                </a:lnTo>
                <a:lnTo>
                  <a:pt x="794" y="639"/>
                </a:lnTo>
                <a:lnTo>
                  <a:pt x="794" y="628"/>
                </a:lnTo>
                <a:lnTo>
                  <a:pt x="794" y="612"/>
                </a:lnTo>
                <a:lnTo>
                  <a:pt x="794" y="612"/>
                </a:lnTo>
                <a:lnTo>
                  <a:pt x="788" y="595"/>
                </a:lnTo>
                <a:lnTo>
                  <a:pt x="788" y="584"/>
                </a:lnTo>
                <a:lnTo>
                  <a:pt x="788" y="584"/>
                </a:lnTo>
                <a:lnTo>
                  <a:pt x="788" y="573"/>
                </a:lnTo>
                <a:lnTo>
                  <a:pt x="783" y="568"/>
                </a:lnTo>
                <a:lnTo>
                  <a:pt x="783" y="568"/>
                </a:lnTo>
                <a:lnTo>
                  <a:pt x="772" y="562"/>
                </a:lnTo>
                <a:lnTo>
                  <a:pt x="766" y="562"/>
                </a:lnTo>
                <a:lnTo>
                  <a:pt x="744" y="579"/>
                </a:lnTo>
                <a:lnTo>
                  <a:pt x="739" y="590"/>
                </a:lnTo>
                <a:lnTo>
                  <a:pt x="739" y="590"/>
                </a:lnTo>
                <a:lnTo>
                  <a:pt x="744" y="595"/>
                </a:lnTo>
                <a:lnTo>
                  <a:pt x="750" y="601"/>
                </a:lnTo>
                <a:lnTo>
                  <a:pt x="750" y="606"/>
                </a:lnTo>
                <a:lnTo>
                  <a:pt x="750" y="606"/>
                </a:lnTo>
                <a:lnTo>
                  <a:pt x="739" y="606"/>
                </a:lnTo>
                <a:lnTo>
                  <a:pt x="733" y="606"/>
                </a:lnTo>
                <a:lnTo>
                  <a:pt x="733" y="606"/>
                </a:lnTo>
                <a:close/>
                <a:moveTo>
                  <a:pt x="1362" y="1786"/>
                </a:moveTo>
                <a:lnTo>
                  <a:pt x="1362" y="1786"/>
                </a:lnTo>
                <a:lnTo>
                  <a:pt x="1350" y="1775"/>
                </a:lnTo>
                <a:lnTo>
                  <a:pt x="1339" y="1769"/>
                </a:lnTo>
                <a:lnTo>
                  <a:pt x="1339" y="1769"/>
                </a:lnTo>
                <a:lnTo>
                  <a:pt x="1312" y="1758"/>
                </a:lnTo>
                <a:lnTo>
                  <a:pt x="1284" y="1747"/>
                </a:lnTo>
                <a:lnTo>
                  <a:pt x="1284" y="1747"/>
                </a:lnTo>
                <a:lnTo>
                  <a:pt x="1284" y="1742"/>
                </a:lnTo>
                <a:lnTo>
                  <a:pt x="1279" y="1725"/>
                </a:lnTo>
                <a:lnTo>
                  <a:pt x="1279" y="1725"/>
                </a:lnTo>
                <a:lnTo>
                  <a:pt x="1268" y="1708"/>
                </a:lnTo>
                <a:lnTo>
                  <a:pt x="1257" y="1703"/>
                </a:lnTo>
                <a:lnTo>
                  <a:pt x="1257" y="1703"/>
                </a:lnTo>
                <a:lnTo>
                  <a:pt x="1235" y="1692"/>
                </a:lnTo>
                <a:lnTo>
                  <a:pt x="1207" y="1681"/>
                </a:lnTo>
                <a:lnTo>
                  <a:pt x="1180" y="1659"/>
                </a:lnTo>
                <a:lnTo>
                  <a:pt x="1169" y="1642"/>
                </a:lnTo>
                <a:lnTo>
                  <a:pt x="1158" y="1637"/>
                </a:lnTo>
                <a:lnTo>
                  <a:pt x="1124" y="1642"/>
                </a:lnTo>
                <a:lnTo>
                  <a:pt x="1113" y="1637"/>
                </a:lnTo>
                <a:lnTo>
                  <a:pt x="1086" y="1615"/>
                </a:lnTo>
                <a:lnTo>
                  <a:pt x="1080" y="1615"/>
                </a:lnTo>
                <a:lnTo>
                  <a:pt x="1069" y="1620"/>
                </a:lnTo>
                <a:lnTo>
                  <a:pt x="1069" y="1620"/>
                </a:lnTo>
                <a:lnTo>
                  <a:pt x="1053" y="1620"/>
                </a:lnTo>
                <a:lnTo>
                  <a:pt x="1053" y="1620"/>
                </a:lnTo>
                <a:lnTo>
                  <a:pt x="1053" y="1620"/>
                </a:lnTo>
                <a:lnTo>
                  <a:pt x="1053" y="1626"/>
                </a:lnTo>
                <a:lnTo>
                  <a:pt x="1042" y="1626"/>
                </a:lnTo>
                <a:lnTo>
                  <a:pt x="1031" y="1631"/>
                </a:lnTo>
                <a:lnTo>
                  <a:pt x="1014" y="1642"/>
                </a:lnTo>
                <a:lnTo>
                  <a:pt x="1014" y="1642"/>
                </a:lnTo>
                <a:lnTo>
                  <a:pt x="1003" y="1653"/>
                </a:lnTo>
                <a:lnTo>
                  <a:pt x="1003" y="1653"/>
                </a:lnTo>
                <a:lnTo>
                  <a:pt x="987" y="1659"/>
                </a:lnTo>
                <a:lnTo>
                  <a:pt x="987" y="1659"/>
                </a:lnTo>
                <a:lnTo>
                  <a:pt x="970" y="1653"/>
                </a:lnTo>
                <a:lnTo>
                  <a:pt x="970" y="1653"/>
                </a:lnTo>
                <a:lnTo>
                  <a:pt x="948" y="1653"/>
                </a:lnTo>
                <a:lnTo>
                  <a:pt x="937" y="1642"/>
                </a:lnTo>
                <a:lnTo>
                  <a:pt x="937" y="1642"/>
                </a:lnTo>
                <a:lnTo>
                  <a:pt x="937" y="1642"/>
                </a:lnTo>
                <a:lnTo>
                  <a:pt x="932" y="1631"/>
                </a:lnTo>
                <a:lnTo>
                  <a:pt x="932" y="1631"/>
                </a:lnTo>
                <a:lnTo>
                  <a:pt x="937" y="1620"/>
                </a:lnTo>
                <a:lnTo>
                  <a:pt x="932" y="1604"/>
                </a:lnTo>
                <a:lnTo>
                  <a:pt x="932" y="1604"/>
                </a:lnTo>
                <a:lnTo>
                  <a:pt x="932" y="1593"/>
                </a:lnTo>
                <a:lnTo>
                  <a:pt x="932" y="1582"/>
                </a:lnTo>
                <a:lnTo>
                  <a:pt x="932" y="1576"/>
                </a:lnTo>
                <a:lnTo>
                  <a:pt x="915" y="1576"/>
                </a:lnTo>
                <a:lnTo>
                  <a:pt x="915" y="1576"/>
                </a:lnTo>
                <a:lnTo>
                  <a:pt x="887" y="1576"/>
                </a:lnTo>
                <a:lnTo>
                  <a:pt x="882" y="1576"/>
                </a:lnTo>
                <a:lnTo>
                  <a:pt x="865" y="1560"/>
                </a:lnTo>
                <a:lnTo>
                  <a:pt x="860" y="1554"/>
                </a:lnTo>
                <a:lnTo>
                  <a:pt x="860" y="1554"/>
                </a:lnTo>
                <a:lnTo>
                  <a:pt x="871" y="1549"/>
                </a:lnTo>
                <a:lnTo>
                  <a:pt x="871" y="1549"/>
                </a:lnTo>
                <a:lnTo>
                  <a:pt x="871" y="1549"/>
                </a:lnTo>
                <a:lnTo>
                  <a:pt x="882" y="1543"/>
                </a:lnTo>
                <a:lnTo>
                  <a:pt x="893" y="1538"/>
                </a:lnTo>
                <a:lnTo>
                  <a:pt x="893" y="1521"/>
                </a:lnTo>
                <a:lnTo>
                  <a:pt x="865" y="1521"/>
                </a:lnTo>
                <a:lnTo>
                  <a:pt x="865" y="1521"/>
                </a:lnTo>
                <a:lnTo>
                  <a:pt x="854" y="1538"/>
                </a:lnTo>
                <a:lnTo>
                  <a:pt x="854" y="1538"/>
                </a:lnTo>
                <a:lnTo>
                  <a:pt x="843" y="1554"/>
                </a:lnTo>
                <a:lnTo>
                  <a:pt x="843" y="1554"/>
                </a:lnTo>
                <a:lnTo>
                  <a:pt x="832" y="1560"/>
                </a:lnTo>
                <a:lnTo>
                  <a:pt x="821" y="1565"/>
                </a:lnTo>
                <a:lnTo>
                  <a:pt x="799" y="1554"/>
                </a:lnTo>
                <a:lnTo>
                  <a:pt x="799" y="1554"/>
                </a:lnTo>
                <a:lnTo>
                  <a:pt x="788" y="1532"/>
                </a:lnTo>
                <a:lnTo>
                  <a:pt x="783" y="1505"/>
                </a:lnTo>
                <a:lnTo>
                  <a:pt x="783" y="1505"/>
                </a:lnTo>
                <a:lnTo>
                  <a:pt x="783" y="1477"/>
                </a:lnTo>
                <a:lnTo>
                  <a:pt x="788" y="1455"/>
                </a:lnTo>
                <a:lnTo>
                  <a:pt x="810" y="1433"/>
                </a:lnTo>
                <a:lnTo>
                  <a:pt x="810" y="1433"/>
                </a:lnTo>
                <a:lnTo>
                  <a:pt x="821" y="1427"/>
                </a:lnTo>
                <a:lnTo>
                  <a:pt x="832" y="1427"/>
                </a:lnTo>
                <a:lnTo>
                  <a:pt x="843" y="1427"/>
                </a:lnTo>
                <a:lnTo>
                  <a:pt x="843" y="1427"/>
                </a:lnTo>
                <a:lnTo>
                  <a:pt x="860" y="1433"/>
                </a:lnTo>
                <a:lnTo>
                  <a:pt x="865" y="1433"/>
                </a:lnTo>
                <a:lnTo>
                  <a:pt x="865" y="1433"/>
                </a:lnTo>
                <a:lnTo>
                  <a:pt x="876" y="1427"/>
                </a:lnTo>
                <a:lnTo>
                  <a:pt x="893" y="1422"/>
                </a:lnTo>
                <a:lnTo>
                  <a:pt x="893" y="1422"/>
                </a:lnTo>
                <a:lnTo>
                  <a:pt x="910" y="1427"/>
                </a:lnTo>
                <a:lnTo>
                  <a:pt x="910" y="1427"/>
                </a:lnTo>
                <a:lnTo>
                  <a:pt x="921" y="1433"/>
                </a:lnTo>
                <a:lnTo>
                  <a:pt x="921" y="1433"/>
                </a:lnTo>
                <a:lnTo>
                  <a:pt x="921" y="1433"/>
                </a:lnTo>
                <a:lnTo>
                  <a:pt x="926" y="1438"/>
                </a:lnTo>
                <a:lnTo>
                  <a:pt x="937" y="1449"/>
                </a:lnTo>
                <a:lnTo>
                  <a:pt x="937" y="1449"/>
                </a:lnTo>
                <a:lnTo>
                  <a:pt x="937" y="1466"/>
                </a:lnTo>
                <a:lnTo>
                  <a:pt x="943" y="1471"/>
                </a:lnTo>
                <a:lnTo>
                  <a:pt x="948" y="1477"/>
                </a:lnTo>
                <a:lnTo>
                  <a:pt x="948" y="1477"/>
                </a:lnTo>
                <a:lnTo>
                  <a:pt x="959" y="1482"/>
                </a:lnTo>
                <a:lnTo>
                  <a:pt x="965" y="1482"/>
                </a:lnTo>
                <a:lnTo>
                  <a:pt x="965" y="1482"/>
                </a:lnTo>
                <a:lnTo>
                  <a:pt x="970" y="1471"/>
                </a:lnTo>
                <a:lnTo>
                  <a:pt x="970" y="1449"/>
                </a:lnTo>
                <a:lnTo>
                  <a:pt x="970" y="1449"/>
                </a:lnTo>
                <a:lnTo>
                  <a:pt x="948" y="1411"/>
                </a:lnTo>
                <a:lnTo>
                  <a:pt x="948" y="1411"/>
                </a:lnTo>
                <a:lnTo>
                  <a:pt x="981" y="1378"/>
                </a:lnTo>
                <a:lnTo>
                  <a:pt x="981" y="1378"/>
                </a:lnTo>
                <a:lnTo>
                  <a:pt x="992" y="1372"/>
                </a:lnTo>
                <a:lnTo>
                  <a:pt x="998" y="1367"/>
                </a:lnTo>
                <a:lnTo>
                  <a:pt x="1009" y="1356"/>
                </a:lnTo>
                <a:lnTo>
                  <a:pt x="1009" y="1356"/>
                </a:lnTo>
                <a:lnTo>
                  <a:pt x="1020" y="1328"/>
                </a:lnTo>
                <a:lnTo>
                  <a:pt x="1020" y="1312"/>
                </a:lnTo>
                <a:lnTo>
                  <a:pt x="1020" y="1312"/>
                </a:lnTo>
                <a:lnTo>
                  <a:pt x="1036" y="1301"/>
                </a:lnTo>
                <a:lnTo>
                  <a:pt x="1047" y="1290"/>
                </a:lnTo>
                <a:lnTo>
                  <a:pt x="1047" y="1290"/>
                </a:lnTo>
                <a:lnTo>
                  <a:pt x="1042" y="1290"/>
                </a:lnTo>
                <a:lnTo>
                  <a:pt x="1042" y="1290"/>
                </a:lnTo>
                <a:lnTo>
                  <a:pt x="1042" y="1290"/>
                </a:lnTo>
                <a:lnTo>
                  <a:pt x="1042" y="1290"/>
                </a:lnTo>
                <a:lnTo>
                  <a:pt x="1053" y="1279"/>
                </a:lnTo>
                <a:lnTo>
                  <a:pt x="1075" y="1268"/>
                </a:lnTo>
                <a:lnTo>
                  <a:pt x="1069" y="1257"/>
                </a:lnTo>
                <a:lnTo>
                  <a:pt x="1069" y="1257"/>
                </a:lnTo>
                <a:lnTo>
                  <a:pt x="1086" y="1240"/>
                </a:lnTo>
                <a:lnTo>
                  <a:pt x="1108" y="1229"/>
                </a:lnTo>
                <a:lnTo>
                  <a:pt x="1108" y="1229"/>
                </a:lnTo>
                <a:lnTo>
                  <a:pt x="1113" y="1234"/>
                </a:lnTo>
                <a:lnTo>
                  <a:pt x="1113" y="1240"/>
                </a:lnTo>
                <a:lnTo>
                  <a:pt x="1113" y="1240"/>
                </a:lnTo>
                <a:lnTo>
                  <a:pt x="1136" y="1234"/>
                </a:lnTo>
                <a:lnTo>
                  <a:pt x="1136" y="1234"/>
                </a:lnTo>
                <a:lnTo>
                  <a:pt x="1158" y="1223"/>
                </a:lnTo>
                <a:lnTo>
                  <a:pt x="1169" y="1212"/>
                </a:lnTo>
                <a:lnTo>
                  <a:pt x="1169" y="1212"/>
                </a:lnTo>
                <a:lnTo>
                  <a:pt x="1174" y="1207"/>
                </a:lnTo>
                <a:lnTo>
                  <a:pt x="1158" y="1201"/>
                </a:lnTo>
                <a:lnTo>
                  <a:pt x="1158" y="1201"/>
                </a:lnTo>
                <a:lnTo>
                  <a:pt x="1141" y="1190"/>
                </a:lnTo>
                <a:lnTo>
                  <a:pt x="1136" y="1179"/>
                </a:lnTo>
                <a:lnTo>
                  <a:pt x="1136" y="1174"/>
                </a:lnTo>
                <a:lnTo>
                  <a:pt x="1136" y="1174"/>
                </a:lnTo>
                <a:lnTo>
                  <a:pt x="1130" y="1157"/>
                </a:lnTo>
                <a:lnTo>
                  <a:pt x="1130" y="1157"/>
                </a:lnTo>
                <a:lnTo>
                  <a:pt x="1113" y="1157"/>
                </a:lnTo>
                <a:lnTo>
                  <a:pt x="1102" y="1152"/>
                </a:lnTo>
                <a:lnTo>
                  <a:pt x="1102" y="1152"/>
                </a:lnTo>
                <a:lnTo>
                  <a:pt x="1130" y="1141"/>
                </a:lnTo>
                <a:lnTo>
                  <a:pt x="1130" y="1141"/>
                </a:lnTo>
                <a:lnTo>
                  <a:pt x="1136" y="1141"/>
                </a:lnTo>
                <a:lnTo>
                  <a:pt x="1141" y="1146"/>
                </a:lnTo>
                <a:lnTo>
                  <a:pt x="1141" y="1146"/>
                </a:lnTo>
                <a:lnTo>
                  <a:pt x="1141" y="1152"/>
                </a:lnTo>
                <a:lnTo>
                  <a:pt x="1152" y="1163"/>
                </a:lnTo>
                <a:lnTo>
                  <a:pt x="1152" y="1163"/>
                </a:lnTo>
                <a:lnTo>
                  <a:pt x="1158" y="1157"/>
                </a:lnTo>
                <a:lnTo>
                  <a:pt x="1163" y="1157"/>
                </a:lnTo>
                <a:lnTo>
                  <a:pt x="1163" y="1152"/>
                </a:lnTo>
                <a:lnTo>
                  <a:pt x="1163" y="1152"/>
                </a:lnTo>
                <a:lnTo>
                  <a:pt x="1169" y="1146"/>
                </a:lnTo>
                <a:lnTo>
                  <a:pt x="1174" y="1141"/>
                </a:lnTo>
                <a:lnTo>
                  <a:pt x="1174" y="1141"/>
                </a:lnTo>
                <a:lnTo>
                  <a:pt x="1191" y="1135"/>
                </a:lnTo>
                <a:lnTo>
                  <a:pt x="1191" y="1135"/>
                </a:lnTo>
                <a:lnTo>
                  <a:pt x="1207" y="1124"/>
                </a:lnTo>
                <a:lnTo>
                  <a:pt x="1207" y="1124"/>
                </a:lnTo>
                <a:lnTo>
                  <a:pt x="1196" y="1146"/>
                </a:lnTo>
                <a:lnTo>
                  <a:pt x="1185" y="1174"/>
                </a:lnTo>
                <a:lnTo>
                  <a:pt x="1185" y="1174"/>
                </a:lnTo>
                <a:lnTo>
                  <a:pt x="1191" y="1179"/>
                </a:lnTo>
                <a:lnTo>
                  <a:pt x="1202" y="1185"/>
                </a:lnTo>
                <a:lnTo>
                  <a:pt x="1202" y="1185"/>
                </a:lnTo>
                <a:lnTo>
                  <a:pt x="1224" y="1185"/>
                </a:lnTo>
                <a:lnTo>
                  <a:pt x="1218" y="1201"/>
                </a:lnTo>
                <a:lnTo>
                  <a:pt x="1218" y="1201"/>
                </a:lnTo>
                <a:lnTo>
                  <a:pt x="1224" y="1196"/>
                </a:lnTo>
                <a:lnTo>
                  <a:pt x="1235" y="1196"/>
                </a:lnTo>
                <a:lnTo>
                  <a:pt x="1235" y="1196"/>
                </a:lnTo>
                <a:lnTo>
                  <a:pt x="1257" y="1201"/>
                </a:lnTo>
                <a:lnTo>
                  <a:pt x="1257" y="1201"/>
                </a:lnTo>
                <a:lnTo>
                  <a:pt x="1257" y="1185"/>
                </a:lnTo>
                <a:lnTo>
                  <a:pt x="1257" y="1185"/>
                </a:lnTo>
                <a:lnTo>
                  <a:pt x="1251" y="1163"/>
                </a:lnTo>
                <a:lnTo>
                  <a:pt x="1246" y="1152"/>
                </a:lnTo>
                <a:lnTo>
                  <a:pt x="1235" y="1146"/>
                </a:lnTo>
                <a:lnTo>
                  <a:pt x="1224" y="1141"/>
                </a:lnTo>
                <a:lnTo>
                  <a:pt x="1218" y="1130"/>
                </a:lnTo>
                <a:lnTo>
                  <a:pt x="1224" y="1108"/>
                </a:lnTo>
                <a:lnTo>
                  <a:pt x="1224" y="1108"/>
                </a:lnTo>
                <a:lnTo>
                  <a:pt x="1213" y="1075"/>
                </a:lnTo>
                <a:lnTo>
                  <a:pt x="1213" y="1075"/>
                </a:lnTo>
                <a:lnTo>
                  <a:pt x="1207" y="1064"/>
                </a:lnTo>
                <a:lnTo>
                  <a:pt x="1207" y="1064"/>
                </a:lnTo>
                <a:lnTo>
                  <a:pt x="1180" y="1042"/>
                </a:lnTo>
                <a:lnTo>
                  <a:pt x="1180" y="1042"/>
                </a:lnTo>
                <a:lnTo>
                  <a:pt x="1169" y="1025"/>
                </a:lnTo>
                <a:lnTo>
                  <a:pt x="1163" y="1014"/>
                </a:lnTo>
                <a:lnTo>
                  <a:pt x="1152" y="992"/>
                </a:lnTo>
                <a:lnTo>
                  <a:pt x="1152" y="992"/>
                </a:lnTo>
                <a:lnTo>
                  <a:pt x="1136" y="964"/>
                </a:lnTo>
                <a:lnTo>
                  <a:pt x="1136" y="964"/>
                </a:lnTo>
                <a:lnTo>
                  <a:pt x="1141" y="964"/>
                </a:lnTo>
                <a:lnTo>
                  <a:pt x="1136" y="953"/>
                </a:lnTo>
                <a:lnTo>
                  <a:pt x="1130" y="937"/>
                </a:lnTo>
                <a:lnTo>
                  <a:pt x="1130" y="937"/>
                </a:lnTo>
                <a:lnTo>
                  <a:pt x="1124" y="948"/>
                </a:lnTo>
                <a:lnTo>
                  <a:pt x="1113" y="959"/>
                </a:lnTo>
                <a:lnTo>
                  <a:pt x="1113" y="959"/>
                </a:lnTo>
                <a:lnTo>
                  <a:pt x="1113" y="964"/>
                </a:lnTo>
                <a:lnTo>
                  <a:pt x="1108" y="975"/>
                </a:lnTo>
                <a:lnTo>
                  <a:pt x="1108" y="975"/>
                </a:lnTo>
                <a:lnTo>
                  <a:pt x="1097" y="981"/>
                </a:lnTo>
                <a:lnTo>
                  <a:pt x="1097" y="981"/>
                </a:lnTo>
                <a:lnTo>
                  <a:pt x="1097" y="981"/>
                </a:lnTo>
                <a:lnTo>
                  <a:pt x="1091" y="975"/>
                </a:lnTo>
                <a:lnTo>
                  <a:pt x="1086" y="970"/>
                </a:lnTo>
                <a:lnTo>
                  <a:pt x="1080" y="959"/>
                </a:lnTo>
                <a:lnTo>
                  <a:pt x="1080" y="959"/>
                </a:lnTo>
                <a:lnTo>
                  <a:pt x="1075" y="926"/>
                </a:lnTo>
                <a:lnTo>
                  <a:pt x="1053" y="915"/>
                </a:lnTo>
                <a:lnTo>
                  <a:pt x="1036" y="898"/>
                </a:lnTo>
                <a:lnTo>
                  <a:pt x="1020" y="904"/>
                </a:lnTo>
                <a:lnTo>
                  <a:pt x="998" y="898"/>
                </a:lnTo>
                <a:lnTo>
                  <a:pt x="992" y="909"/>
                </a:lnTo>
                <a:lnTo>
                  <a:pt x="992" y="909"/>
                </a:lnTo>
                <a:lnTo>
                  <a:pt x="987" y="926"/>
                </a:lnTo>
                <a:lnTo>
                  <a:pt x="987" y="926"/>
                </a:lnTo>
                <a:lnTo>
                  <a:pt x="987" y="942"/>
                </a:lnTo>
                <a:lnTo>
                  <a:pt x="987" y="970"/>
                </a:lnTo>
                <a:lnTo>
                  <a:pt x="987" y="992"/>
                </a:lnTo>
                <a:lnTo>
                  <a:pt x="987" y="992"/>
                </a:lnTo>
                <a:lnTo>
                  <a:pt x="998" y="1003"/>
                </a:lnTo>
                <a:lnTo>
                  <a:pt x="1003" y="1020"/>
                </a:lnTo>
                <a:lnTo>
                  <a:pt x="998" y="1025"/>
                </a:lnTo>
                <a:lnTo>
                  <a:pt x="992" y="1031"/>
                </a:lnTo>
                <a:lnTo>
                  <a:pt x="992" y="1031"/>
                </a:lnTo>
                <a:lnTo>
                  <a:pt x="976" y="1053"/>
                </a:lnTo>
                <a:lnTo>
                  <a:pt x="976" y="1053"/>
                </a:lnTo>
                <a:lnTo>
                  <a:pt x="976" y="1080"/>
                </a:lnTo>
                <a:lnTo>
                  <a:pt x="976" y="1080"/>
                </a:lnTo>
                <a:lnTo>
                  <a:pt x="981" y="1097"/>
                </a:lnTo>
                <a:lnTo>
                  <a:pt x="981" y="1108"/>
                </a:lnTo>
                <a:lnTo>
                  <a:pt x="976" y="1113"/>
                </a:lnTo>
                <a:lnTo>
                  <a:pt x="976" y="1113"/>
                </a:lnTo>
                <a:lnTo>
                  <a:pt x="965" y="1119"/>
                </a:lnTo>
                <a:lnTo>
                  <a:pt x="959" y="1119"/>
                </a:lnTo>
                <a:lnTo>
                  <a:pt x="954" y="1108"/>
                </a:lnTo>
                <a:lnTo>
                  <a:pt x="954" y="1108"/>
                </a:lnTo>
                <a:lnTo>
                  <a:pt x="943" y="1086"/>
                </a:lnTo>
                <a:lnTo>
                  <a:pt x="943" y="1069"/>
                </a:lnTo>
                <a:lnTo>
                  <a:pt x="943" y="1069"/>
                </a:lnTo>
                <a:lnTo>
                  <a:pt x="937" y="1053"/>
                </a:lnTo>
                <a:lnTo>
                  <a:pt x="932" y="1047"/>
                </a:lnTo>
                <a:lnTo>
                  <a:pt x="910" y="1042"/>
                </a:lnTo>
                <a:lnTo>
                  <a:pt x="910" y="1042"/>
                </a:lnTo>
                <a:lnTo>
                  <a:pt x="898" y="1031"/>
                </a:lnTo>
                <a:lnTo>
                  <a:pt x="887" y="1025"/>
                </a:lnTo>
                <a:lnTo>
                  <a:pt x="876" y="1020"/>
                </a:lnTo>
                <a:lnTo>
                  <a:pt x="876" y="1020"/>
                </a:lnTo>
                <a:lnTo>
                  <a:pt x="838" y="1009"/>
                </a:lnTo>
                <a:lnTo>
                  <a:pt x="838" y="1009"/>
                </a:lnTo>
                <a:lnTo>
                  <a:pt x="827" y="981"/>
                </a:lnTo>
                <a:lnTo>
                  <a:pt x="827" y="981"/>
                </a:lnTo>
                <a:lnTo>
                  <a:pt x="827" y="992"/>
                </a:lnTo>
                <a:lnTo>
                  <a:pt x="821" y="986"/>
                </a:lnTo>
                <a:lnTo>
                  <a:pt x="810" y="964"/>
                </a:lnTo>
                <a:lnTo>
                  <a:pt x="810" y="964"/>
                </a:lnTo>
                <a:lnTo>
                  <a:pt x="816" y="942"/>
                </a:lnTo>
                <a:lnTo>
                  <a:pt x="827" y="915"/>
                </a:lnTo>
                <a:lnTo>
                  <a:pt x="827" y="915"/>
                </a:lnTo>
                <a:lnTo>
                  <a:pt x="849" y="893"/>
                </a:lnTo>
                <a:lnTo>
                  <a:pt x="854" y="876"/>
                </a:lnTo>
                <a:lnTo>
                  <a:pt x="854" y="876"/>
                </a:lnTo>
                <a:lnTo>
                  <a:pt x="865" y="871"/>
                </a:lnTo>
                <a:lnTo>
                  <a:pt x="876" y="865"/>
                </a:lnTo>
                <a:lnTo>
                  <a:pt x="876" y="865"/>
                </a:lnTo>
                <a:lnTo>
                  <a:pt x="887" y="849"/>
                </a:lnTo>
                <a:lnTo>
                  <a:pt x="887" y="832"/>
                </a:lnTo>
                <a:lnTo>
                  <a:pt x="904" y="832"/>
                </a:lnTo>
                <a:lnTo>
                  <a:pt x="904" y="832"/>
                </a:lnTo>
                <a:lnTo>
                  <a:pt x="893" y="849"/>
                </a:lnTo>
                <a:lnTo>
                  <a:pt x="893" y="849"/>
                </a:lnTo>
                <a:lnTo>
                  <a:pt x="882" y="854"/>
                </a:lnTo>
                <a:lnTo>
                  <a:pt x="882" y="860"/>
                </a:lnTo>
                <a:lnTo>
                  <a:pt x="887" y="871"/>
                </a:lnTo>
                <a:lnTo>
                  <a:pt x="887" y="871"/>
                </a:lnTo>
                <a:lnTo>
                  <a:pt x="904" y="882"/>
                </a:lnTo>
                <a:lnTo>
                  <a:pt x="910" y="882"/>
                </a:lnTo>
                <a:lnTo>
                  <a:pt x="921" y="871"/>
                </a:lnTo>
                <a:lnTo>
                  <a:pt x="932" y="871"/>
                </a:lnTo>
                <a:lnTo>
                  <a:pt x="954" y="882"/>
                </a:lnTo>
                <a:lnTo>
                  <a:pt x="965" y="871"/>
                </a:lnTo>
                <a:lnTo>
                  <a:pt x="965" y="871"/>
                </a:lnTo>
                <a:lnTo>
                  <a:pt x="959" y="865"/>
                </a:lnTo>
                <a:lnTo>
                  <a:pt x="948" y="849"/>
                </a:lnTo>
                <a:lnTo>
                  <a:pt x="948" y="849"/>
                </a:lnTo>
                <a:lnTo>
                  <a:pt x="932" y="827"/>
                </a:lnTo>
                <a:lnTo>
                  <a:pt x="926" y="810"/>
                </a:lnTo>
                <a:lnTo>
                  <a:pt x="926" y="810"/>
                </a:lnTo>
                <a:lnTo>
                  <a:pt x="943" y="799"/>
                </a:lnTo>
                <a:lnTo>
                  <a:pt x="943" y="799"/>
                </a:lnTo>
                <a:lnTo>
                  <a:pt x="948" y="788"/>
                </a:lnTo>
                <a:lnTo>
                  <a:pt x="948" y="783"/>
                </a:lnTo>
                <a:lnTo>
                  <a:pt x="948" y="772"/>
                </a:lnTo>
                <a:lnTo>
                  <a:pt x="948" y="750"/>
                </a:lnTo>
                <a:lnTo>
                  <a:pt x="948" y="744"/>
                </a:lnTo>
                <a:lnTo>
                  <a:pt x="948" y="744"/>
                </a:lnTo>
                <a:lnTo>
                  <a:pt x="948" y="733"/>
                </a:lnTo>
                <a:lnTo>
                  <a:pt x="943" y="722"/>
                </a:lnTo>
                <a:lnTo>
                  <a:pt x="943" y="722"/>
                </a:lnTo>
                <a:lnTo>
                  <a:pt x="937" y="711"/>
                </a:lnTo>
                <a:lnTo>
                  <a:pt x="926" y="711"/>
                </a:lnTo>
                <a:lnTo>
                  <a:pt x="926" y="711"/>
                </a:lnTo>
                <a:lnTo>
                  <a:pt x="910" y="711"/>
                </a:lnTo>
                <a:lnTo>
                  <a:pt x="904" y="716"/>
                </a:lnTo>
                <a:lnTo>
                  <a:pt x="904" y="733"/>
                </a:lnTo>
                <a:lnTo>
                  <a:pt x="904" y="744"/>
                </a:lnTo>
                <a:lnTo>
                  <a:pt x="893" y="750"/>
                </a:lnTo>
                <a:lnTo>
                  <a:pt x="893" y="761"/>
                </a:lnTo>
                <a:lnTo>
                  <a:pt x="893" y="772"/>
                </a:lnTo>
                <a:lnTo>
                  <a:pt x="887" y="772"/>
                </a:lnTo>
                <a:lnTo>
                  <a:pt x="876" y="761"/>
                </a:lnTo>
                <a:lnTo>
                  <a:pt x="882" y="744"/>
                </a:lnTo>
                <a:lnTo>
                  <a:pt x="876" y="733"/>
                </a:lnTo>
                <a:lnTo>
                  <a:pt x="876" y="733"/>
                </a:lnTo>
                <a:lnTo>
                  <a:pt x="876" y="733"/>
                </a:lnTo>
                <a:lnTo>
                  <a:pt x="871" y="727"/>
                </a:lnTo>
                <a:lnTo>
                  <a:pt x="871" y="727"/>
                </a:lnTo>
                <a:lnTo>
                  <a:pt x="854" y="722"/>
                </a:lnTo>
                <a:lnTo>
                  <a:pt x="838" y="711"/>
                </a:lnTo>
                <a:lnTo>
                  <a:pt x="843" y="694"/>
                </a:lnTo>
                <a:lnTo>
                  <a:pt x="827" y="661"/>
                </a:lnTo>
                <a:lnTo>
                  <a:pt x="827" y="661"/>
                </a:lnTo>
                <a:lnTo>
                  <a:pt x="821" y="634"/>
                </a:lnTo>
                <a:lnTo>
                  <a:pt x="821" y="634"/>
                </a:lnTo>
                <a:lnTo>
                  <a:pt x="821" y="623"/>
                </a:lnTo>
                <a:lnTo>
                  <a:pt x="827" y="617"/>
                </a:lnTo>
                <a:lnTo>
                  <a:pt x="843" y="612"/>
                </a:lnTo>
                <a:lnTo>
                  <a:pt x="843" y="612"/>
                </a:lnTo>
                <a:lnTo>
                  <a:pt x="843" y="601"/>
                </a:lnTo>
                <a:lnTo>
                  <a:pt x="849" y="579"/>
                </a:lnTo>
                <a:lnTo>
                  <a:pt x="849" y="579"/>
                </a:lnTo>
                <a:lnTo>
                  <a:pt x="854" y="568"/>
                </a:lnTo>
                <a:lnTo>
                  <a:pt x="854" y="562"/>
                </a:lnTo>
                <a:lnTo>
                  <a:pt x="832" y="562"/>
                </a:lnTo>
                <a:lnTo>
                  <a:pt x="827" y="557"/>
                </a:lnTo>
                <a:lnTo>
                  <a:pt x="810" y="557"/>
                </a:lnTo>
                <a:lnTo>
                  <a:pt x="805" y="562"/>
                </a:lnTo>
                <a:lnTo>
                  <a:pt x="799" y="584"/>
                </a:lnTo>
                <a:lnTo>
                  <a:pt x="799" y="584"/>
                </a:lnTo>
                <a:lnTo>
                  <a:pt x="799" y="612"/>
                </a:lnTo>
                <a:lnTo>
                  <a:pt x="799" y="612"/>
                </a:lnTo>
                <a:lnTo>
                  <a:pt x="799" y="634"/>
                </a:lnTo>
                <a:lnTo>
                  <a:pt x="799" y="650"/>
                </a:lnTo>
                <a:lnTo>
                  <a:pt x="799" y="650"/>
                </a:lnTo>
                <a:lnTo>
                  <a:pt x="788" y="672"/>
                </a:lnTo>
                <a:lnTo>
                  <a:pt x="783" y="683"/>
                </a:lnTo>
                <a:lnTo>
                  <a:pt x="788" y="700"/>
                </a:lnTo>
                <a:lnTo>
                  <a:pt x="799" y="711"/>
                </a:lnTo>
                <a:lnTo>
                  <a:pt x="816" y="716"/>
                </a:lnTo>
                <a:lnTo>
                  <a:pt x="816" y="733"/>
                </a:lnTo>
                <a:lnTo>
                  <a:pt x="810" y="733"/>
                </a:lnTo>
                <a:lnTo>
                  <a:pt x="810" y="733"/>
                </a:lnTo>
                <a:lnTo>
                  <a:pt x="799" y="722"/>
                </a:lnTo>
                <a:lnTo>
                  <a:pt x="799" y="722"/>
                </a:lnTo>
                <a:lnTo>
                  <a:pt x="788" y="711"/>
                </a:lnTo>
                <a:lnTo>
                  <a:pt x="772" y="711"/>
                </a:lnTo>
                <a:lnTo>
                  <a:pt x="772" y="716"/>
                </a:lnTo>
                <a:lnTo>
                  <a:pt x="755" y="727"/>
                </a:lnTo>
                <a:lnTo>
                  <a:pt x="755" y="733"/>
                </a:lnTo>
                <a:lnTo>
                  <a:pt x="772" y="750"/>
                </a:lnTo>
                <a:lnTo>
                  <a:pt x="761" y="755"/>
                </a:lnTo>
                <a:lnTo>
                  <a:pt x="761" y="766"/>
                </a:lnTo>
                <a:lnTo>
                  <a:pt x="761" y="766"/>
                </a:lnTo>
                <a:lnTo>
                  <a:pt x="739" y="772"/>
                </a:lnTo>
                <a:lnTo>
                  <a:pt x="739" y="772"/>
                </a:lnTo>
                <a:lnTo>
                  <a:pt x="728" y="766"/>
                </a:lnTo>
                <a:lnTo>
                  <a:pt x="717" y="755"/>
                </a:lnTo>
                <a:lnTo>
                  <a:pt x="717" y="755"/>
                </a:lnTo>
                <a:lnTo>
                  <a:pt x="695" y="738"/>
                </a:lnTo>
                <a:lnTo>
                  <a:pt x="684" y="733"/>
                </a:lnTo>
                <a:lnTo>
                  <a:pt x="684" y="733"/>
                </a:lnTo>
                <a:lnTo>
                  <a:pt x="667" y="744"/>
                </a:lnTo>
                <a:lnTo>
                  <a:pt x="667" y="744"/>
                </a:lnTo>
                <a:lnTo>
                  <a:pt x="661" y="744"/>
                </a:lnTo>
                <a:lnTo>
                  <a:pt x="656" y="755"/>
                </a:lnTo>
                <a:lnTo>
                  <a:pt x="656" y="755"/>
                </a:lnTo>
                <a:lnTo>
                  <a:pt x="639" y="761"/>
                </a:lnTo>
                <a:lnTo>
                  <a:pt x="623" y="772"/>
                </a:lnTo>
                <a:lnTo>
                  <a:pt x="623" y="772"/>
                </a:lnTo>
                <a:lnTo>
                  <a:pt x="606" y="766"/>
                </a:lnTo>
                <a:lnTo>
                  <a:pt x="595" y="761"/>
                </a:lnTo>
                <a:lnTo>
                  <a:pt x="601" y="750"/>
                </a:lnTo>
                <a:lnTo>
                  <a:pt x="590" y="733"/>
                </a:lnTo>
                <a:lnTo>
                  <a:pt x="579" y="733"/>
                </a:lnTo>
                <a:lnTo>
                  <a:pt x="562" y="733"/>
                </a:lnTo>
                <a:lnTo>
                  <a:pt x="524" y="716"/>
                </a:lnTo>
                <a:lnTo>
                  <a:pt x="524" y="716"/>
                </a:lnTo>
                <a:lnTo>
                  <a:pt x="524" y="711"/>
                </a:lnTo>
                <a:lnTo>
                  <a:pt x="518" y="711"/>
                </a:lnTo>
                <a:lnTo>
                  <a:pt x="518" y="711"/>
                </a:lnTo>
                <a:lnTo>
                  <a:pt x="502" y="716"/>
                </a:lnTo>
                <a:lnTo>
                  <a:pt x="502" y="716"/>
                </a:lnTo>
                <a:lnTo>
                  <a:pt x="502" y="711"/>
                </a:lnTo>
                <a:lnTo>
                  <a:pt x="496" y="705"/>
                </a:lnTo>
                <a:lnTo>
                  <a:pt x="496" y="705"/>
                </a:lnTo>
                <a:lnTo>
                  <a:pt x="485" y="700"/>
                </a:lnTo>
                <a:lnTo>
                  <a:pt x="485" y="700"/>
                </a:lnTo>
                <a:lnTo>
                  <a:pt x="485" y="705"/>
                </a:lnTo>
                <a:lnTo>
                  <a:pt x="485" y="705"/>
                </a:lnTo>
                <a:lnTo>
                  <a:pt x="480" y="716"/>
                </a:lnTo>
                <a:lnTo>
                  <a:pt x="480" y="716"/>
                </a:lnTo>
                <a:lnTo>
                  <a:pt x="480" y="716"/>
                </a:lnTo>
                <a:lnTo>
                  <a:pt x="474" y="711"/>
                </a:lnTo>
                <a:lnTo>
                  <a:pt x="474" y="711"/>
                </a:lnTo>
                <a:lnTo>
                  <a:pt x="458" y="689"/>
                </a:lnTo>
                <a:lnTo>
                  <a:pt x="446" y="678"/>
                </a:lnTo>
                <a:lnTo>
                  <a:pt x="446" y="678"/>
                </a:lnTo>
                <a:lnTo>
                  <a:pt x="446" y="689"/>
                </a:lnTo>
                <a:lnTo>
                  <a:pt x="446" y="689"/>
                </a:lnTo>
                <a:lnTo>
                  <a:pt x="446" y="694"/>
                </a:lnTo>
                <a:lnTo>
                  <a:pt x="441" y="694"/>
                </a:lnTo>
                <a:lnTo>
                  <a:pt x="441" y="694"/>
                </a:lnTo>
                <a:lnTo>
                  <a:pt x="435" y="694"/>
                </a:lnTo>
                <a:lnTo>
                  <a:pt x="435" y="694"/>
                </a:lnTo>
                <a:lnTo>
                  <a:pt x="424" y="694"/>
                </a:lnTo>
                <a:lnTo>
                  <a:pt x="419" y="700"/>
                </a:lnTo>
                <a:lnTo>
                  <a:pt x="413" y="705"/>
                </a:lnTo>
                <a:lnTo>
                  <a:pt x="408" y="705"/>
                </a:lnTo>
                <a:lnTo>
                  <a:pt x="402" y="716"/>
                </a:lnTo>
                <a:lnTo>
                  <a:pt x="397" y="716"/>
                </a:lnTo>
                <a:lnTo>
                  <a:pt x="386" y="716"/>
                </a:lnTo>
                <a:lnTo>
                  <a:pt x="386" y="716"/>
                </a:lnTo>
                <a:lnTo>
                  <a:pt x="380" y="716"/>
                </a:lnTo>
                <a:lnTo>
                  <a:pt x="375" y="716"/>
                </a:lnTo>
                <a:lnTo>
                  <a:pt x="375" y="716"/>
                </a:lnTo>
                <a:lnTo>
                  <a:pt x="364" y="733"/>
                </a:lnTo>
                <a:lnTo>
                  <a:pt x="358" y="733"/>
                </a:lnTo>
                <a:lnTo>
                  <a:pt x="336" y="716"/>
                </a:lnTo>
                <a:lnTo>
                  <a:pt x="320" y="716"/>
                </a:lnTo>
                <a:lnTo>
                  <a:pt x="320" y="716"/>
                </a:lnTo>
                <a:lnTo>
                  <a:pt x="303" y="711"/>
                </a:lnTo>
                <a:lnTo>
                  <a:pt x="292" y="705"/>
                </a:lnTo>
                <a:lnTo>
                  <a:pt x="281" y="705"/>
                </a:lnTo>
                <a:lnTo>
                  <a:pt x="281" y="705"/>
                </a:lnTo>
                <a:lnTo>
                  <a:pt x="270" y="705"/>
                </a:lnTo>
                <a:lnTo>
                  <a:pt x="265" y="705"/>
                </a:lnTo>
                <a:lnTo>
                  <a:pt x="254" y="700"/>
                </a:lnTo>
                <a:lnTo>
                  <a:pt x="226" y="689"/>
                </a:lnTo>
                <a:lnTo>
                  <a:pt x="226" y="689"/>
                </a:lnTo>
                <a:lnTo>
                  <a:pt x="220" y="689"/>
                </a:lnTo>
                <a:lnTo>
                  <a:pt x="220" y="689"/>
                </a:lnTo>
                <a:lnTo>
                  <a:pt x="215" y="689"/>
                </a:lnTo>
                <a:lnTo>
                  <a:pt x="215" y="689"/>
                </a:lnTo>
                <a:lnTo>
                  <a:pt x="198" y="689"/>
                </a:lnTo>
                <a:lnTo>
                  <a:pt x="193" y="683"/>
                </a:lnTo>
                <a:lnTo>
                  <a:pt x="187" y="678"/>
                </a:lnTo>
                <a:lnTo>
                  <a:pt x="187" y="678"/>
                </a:lnTo>
                <a:lnTo>
                  <a:pt x="182" y="678"/>
                </a:lnTo>
                <a:lnTo>
                  <a:pt x="182" y="678"/>
                </a:lnTo>
                <a:lnTo>
                  <a:pt x="176" y="678"/>
                </a:lnTo>
                <a:lnTo>
                  <a:pt x="171" y="672"/>
                </a:lnTo>
                <a:lnTo>
                  <a:pt x="171" y="672"/>
                </a:lnTo>
                <a:lnTo>
                  <a:pt x="165" y="672"/>
                </a:lnTo>
                <a:lnTo>
                  <a:pt x="149" y="667"/>
                </a:lnTo>
                <a:lnTo>
                  <a:pt x="138" y="672"/>
                </a:lnTo>
                <a:lnTo>
                  <a:pt x="138" y="672"/>
                </a:lnTo>
                <a:lnTo>
                  <a:pt x="116" y="672"/>
                </a:lnTo>
                <a:lnTo>
                  <a:pt x="116" y="672"/>
                </a:lnTo>
                <a:lnTo>
                  <a:pt x="110" y="683"/>
                </a:lnTo>
                <a:lnTo>
                  <a:pt x="105" y="694"/>
                </a:lnTo>
                <a:lnTo>
                  <a:pt x="105" y="694"/>
                </a:lnTo>
                <a:lnTo>
                  <a:pt x="94" y="700"/>
                </a:lnTo>
                <a:lnTo>
                  <a:pt x="88" y="705"/>
                </a:lnTo>
                <a:lnTo>
                  <a:pt x="66" y="727"/>
                </a:lnTo>
                <a:lnTo>
                  <a:pt x="50" y="733"/>
                </a:lnTo>
                <a:lnTo>
                  <a:pt x="44" y="744"/>
                </a:lnTo>
                <a:lnTo>
                  <a:pt x="44" y="744"/>
                </a:lnTo>
                <a:lnTo>
                  <a:pt x="44" y="750"/>
                </a:lnTo>
                <a:lnTo>
                  <a:pt x="50" y="761"/>
                </a:lnTo>
                <a:lnTo>
                  <a:pt x="50" y="761"/>
                </a:lnTo>
                <a:lnTo>
                  <a:pt x="50" y="766"/>
                </a:lnTo>
                <a:lnTo>
                  <a:pt x="61" y="772"/>
                </a:lnTo>
                <a:lnTo>
                  <a:pt x="66" y="783"/>
                </a:lnTo>
                <a:lnTo>
                  <a:pt x="77" y="794"/>
                </a:lnTo>
                <a:lnTo>
                  <a:pt x="83" y="799"/>
                </a:lnTo>
                <a:lnTo>
                  <a:pt x="88" y="805"/>
                </a:lnTo>
                <a:lnTo>
                  <a:pt x="88" y="810"/>
                </a:lnTo>
                <a:lnTo>
                  <a:pt x="77" y="805"/>
                </a:lnTo>
                <a:lnTo>
                  <a:pt x="66" y="799"/>
                </a:lnTo>
                <a:lnTo>
                  <a:pt x="61" y="805"/>
                </a:lnTo>
                <a:lnTo>
                  <a:pt x="61" y="805"/>
                </a:lnTo>
                <a:lnTo>
                  <a:pt x="50" y="810"/>
                </a:lnTo>
                <a:lnTo>
                  <a:pt x="50" y="810"/>
                </a:lnTo>
                <a:lnTo>
                  <a:pt x="44" y="816"/>
                </a:lnTo>
                <a:lnTo>
                  <a:pt x="33" y="827"/>
                </a:lnTo>
                <a:lnTo>
                  <a:pt x="33" y="832"/>
                </a:lnTo>
                <a:lnTo>
                  <a:pt x="39" y="843"/>
                </a:lnTo>
                <a:lnTo>
                  <a:pt x="44" y="849"/>
                </a:lnTo>
                <a:lnTo>
                  <a:pt x="50" y="854"/>
                </a:lnTo>
                <a:lnTo>
                  <a:pt x="55" y="860"/>
                </a:lnTo>
                <a:lnTo>
                  <a:pt x="61" y="860"/>
                </a:lnTo>
                <a:lnTo>
                  <a:pt x="72" y="860"/>
                </a:lnTo>
                <a:lnTo>
                  <a:pt x="83" y="860"/>
                </a:lnTo>
                <a:lnTo>
                  <a:pt x="88" y="854"/>
                </a:lnTo>
                <a:lnTo>
                  <a:pt x="88" y="854"/>
                </a:lnTo>
                <a:lnTo>
                  <a:pt x="88" y="854"/>
                </a:lnTo>
                <a:lnTo>
                  <a:pt x="94" y="854"/>
                </a:lnTo>
                <a:lnTo>
                  <a:pt x="94" y="854"/>
                </a:lnTo>
                <a:lnTo>
                  <a:pt x="99" y="860"/>
                </a:lnTo>
                <a:lnTo>
                  <a:pt x="105" y="860"/>
                </a:lnTo>
                <a:lnTo>
                  <a:pt x="99" y="865"/>
                </a:lnTo>
                <a:lnTo>
                  <a:pt x="99" y="865"/>
                </a:lnTo>
                <a:lnTo>
                  <a:pt x="94" y="876"/>
                </a:lnTo>
                <a:lnTo>
                  <a:pt x="83" y="887"/>
                </a:lnTo>
                <a:lnTo>
                  <a:pt x="83" y="887"/>
                </a:lnTo>
                <a:lnTo>
                  <a:pt x="66" y="887"/>
                </a:lnTo>
                <a:lnTo>
                  <a:pt x="61" y="893"/>
                </a:lnTo>
                <a:lnTo>
                  <a:pt x="55" y="904"/>
                </a:lnTo>
                <a:lnTo>
                  <a:pt x="55" y="904"/>
                </a:lnTo>
                <a:lnTo>
                  <a:pt x="50" y="926"/>
                </a:lnTo>
                <a:lnTo>
                  <a:pt x="55" y="937"/>
                </a:lnTo>
                <a:lnTo>
                  <a:pt x="55" y="937"/>
                </a:lnTo>
                <a:lnTo>
                  <a:pt x="61" y="948"/>
                </a:lnTo>
                <a:lnTo>
                  <a:pt x="72" y="959"/>
                </a:lnTo>
                <a:lnTo>
                  <a:pt x="72" y="959"/>
                </a:lnTo>
                <a:lnTo>
                  <a:pt x="83" y="959"/>
                </a:lnTo>
                <a:lnTo>
                  <a:pt x="88" y="964"/>
                </a:lnTo>
                <a:lnTo>
                  <a:pt x="88" y="964"/>
                </a:lnTo>
                <a:lnTo>
                  <a:pt x="94" y="970"/>
                </a:lnTo>
                <a:lnTo>
                  <a:pt x="94" y="981"/>
                </a:lnTo>
                <a:lnTo>
                  <a:pt x="94" y="981"/>
                </a:lnTo>
                <a:lnTo>
                  <a:pt x="105" y="986"/>
                </a:lnTo>
                <a:lnTo>
                  <a:pt x="121" y="992"/>
                </a:lnTo>
                <a:lnTo>
                  <a:pt x="121" y="992"/>
                </a:lnTo>
                <a:lnTo>
                  <a:pt x="138" y="986"/>
                </a:lnTo>
                <a:lnTo>
                  <a:pt x="138" y="986"/>
                </a:lnTo>
                <a:lnTo>
                  <a:pt x="138" y="992"/>
                </a:lnTo>
                <a:lnTo>
                  <a:pt x="138" y="992"/>
                </a:lnTo>
                <a:lnTo>
                  <a:pt x="132" y="1003"/>
                </a:lnTo>
                <a:lnTo>
                  <a:pt x="132" y="1003"/>
                </a:lnTo>
                <a:lnTo>
                  <a:pt x="127" y="1020"/>
                </a:lnTo>
                <a:lnTo>
                  <a:pt x="110" y="1036"/>
                </a:lnTo>
                <a:lnTo>
                  <a:pt x="110" y="1036"/>
                </a:lnTo>
                <a:lnTo>
                  <a:pt x="94" y="1042"/>
                </a:lnTo>
                <a:lnTo>
                  <a:pt x="83" y="1042"/>
                </a:lnTo>
                <a:lnTo>
                  <a:pt x="77" y="1047"/>
                </a:lnTo>
                <a:lnTo>
                  <a:pt x="77" y="1047"/>
                </a:lnTo>
                <a:lnTo>
                  <a:pt x="44" y="1075"/>
                </a:lnTo>
                <a:lnTo>
                  <a:pt x="44" y="1075"/>
                </a:lnTo>
                <a:lnTo>
                  <a:pt x="0" y="1102"/>
                </a:lnTo>
                <a:lnTo>
                  <a:pt x="0" y="1102"/>
                </a:lnTo>
                <a:lnTo>
                  <a:pt x="22" y="1097"/>
                </a:lnTo>
                <a:lnTo>
                  <a:pt x="44" y="1091"/>
                </a:lnTo>
                <a:lnTo>
                  <a:pt x="61" y="1080"/>
                </a:lnTo>
                <a:lnTo>
                  <a:pt x="61" y="1080"/>
                </a:lnTo>
                <a:lnTo>
                  <a:pt x="83" y="1064"/>
                </a:lnTo>
                <a:lnTo>
                  <a:pt x="88" y="1069"/>
                </a:lnTo>
                <a:lnTo>
                  <a:pt x="88" y="1069"/>
                </a:lnTo>
                <a:lnTo>
                  <a:pt x="94" y="1064"/>
                </a:lnTo>
                <a:lnTo>
                  <a:pt x="94" y="1064"/>
                </a:lnTo>
                <a:lnTo>
                  <a:pt x="105" y="1058"/>
                </a:lnTo>
                <a:lnTo>
                  <a:pt x="110" y="1058"/>
                </a:lnTo>
                <a:lnTo>
                  <a:pt x="110" y="1058"/>
                </a:lnTo>
                <a:lnTo>
                  <a:pt x="116" y="1064"/>
                </a:lnTo>
                <a:lnTo>
                  <a:pt x="121" y="1064"/>
                </a:lnTo>
                <a:lnTo>
                  <a:pt x="121" y="1058"/>
                </a:lnTo>
                <a:lnTo>
                  <a:pt x="121" y="1058"/>
                </a:lnTo>
                <a:lnTo>
                  <a:pt x="121" y="1053"/>
                </a:lnTo>
                <a:lnTo>
                  <a:pt x="121" y="1053"/>
                </a:lnTo>
                <a:lnTo>
                  <a:pt x="127" y="1042"/>
                </a:lnTo>
                <a:lnTo>
                  <a:pt x="138" y="1036"/>
                </a:lnTo>
                <a:lnTo>
                  <a:pt x="138" y="1036"/>
                </a:lnTo>
                <a:lnTo>
                  <a:pt x="154" y="1025"/>
                </a:lnTo>
                <a:lnTo>
                  <a:pt x="171" y="1003"/>
                </a:lnTo>
                <a:lnTo>
                  <a:pt x="171" y="1003"/>
                </a:lnTo>
                <a:lnTo>
                  <a:pt x="176" y="992"/>
                </a:lnTo>
                <a:lnTo>
                  <a:pt x="182" y="981"/>
                </a:lnTo>
                <a:lnTo>
                  <a:pt x="182" y="981"/>
                </a:lnTo>
                <a:lnTo>
                  <a:pt x="182" y="970"/>
                </a:lnTo>
                <a:lnTo>
                  <a:pt x="193" y="959"/>
                </a:lnTo>
                <a:lnTo>
                  <a:pt x="193" y="959"/>
                </a:lnTo>
                <a:lnTo>
                  <a:pt x="204" y="948"/>
                </a:lnTo>
                <a:lnTo>
                  <a:pt x="193" y="970"/>
                </a:lnTo>
                <a:lnTo>
                  <a:pt x="193" y="970"/>
                </a:lnTo>
                <a:lnTo>
                  <a:pt x="176" y="1014"/>
                </a:lnTo>
                <a:lnTo>
                  <a:pt x="176" y="1014"/>
                </a:lnTo>
                <a:lnTo>
                  <a:pt x="171" y="1031"/>
                </a:lnTo>
                <a:lnTo>
                  <a:pt x="171" y="1031"/>
                </a:lnTo>
                <a:lnTo>
                  <a:pt x="176" y="1036"/>
                </a:lnTo>
                <a:lnTo>
                  <a:pt x="176" y="1036"/>
                </a:lnTo>
                <a:lnTo>
                  <a:pt x="182" y="1031"/>
                </a:lnTo>
                <a:lnTo>
                  <a:pt x="182" y="1031"/>
                </a:lnTo>
                <a:lnTo>
                  <a:pt x="198" y="1009"/>
                </a:lnTo>
                <a:lnTo>
                  <a:pt x="198" y="1009"/>
                </a:lnTo>
                <a:lnTo>
                  <a:pt x="204" y="1003"/>
                </a:lnTo>
                <a:lnTo>
                  <a:pt x="204" y="998"/>
                </a:lnTo>
                <a:lnTo>
                  <a:pt x="204" y="998"/>
                </a:lnTo>
                <a:lnTo>
                  <a:pt x="204" y="986"/>
                </a:lnTo>
                <a:lnTo>
                  <a:pt x="204" y="981"/>
                </a:lnTo>
                <a:lnTo>
                  <a:pt x="204" y="981"/>
                </a:lnTo>
                <a:lnTo>
                  <a:pt x="220" y="964"/>
                </a:lnTo>
                <a:lnTo>
                  <a:pt x="232" y="959"/>
                </a:lnTo>
                <a:lnTo>
                  <a:pt x="243" y="953"/>
                </a:lnTo>
                <a:lnTo>
                  <a:pt x="243" y="953"/>
                </a:lnTo>
                <a:lnTo>
                  <a:pt x="287" y="959"/>
                </a:lnTo>
                <a:lnTo>
                  <a:pt x="287" y="959"/>
                </a:lnTo>
                <a:lnTo>
                  <a:pt x="314" y="964"/>
                </a:lnTo>
                <a:lnTo>
                  <a:pt x="325" y="964"/>
                </a:lnTo>
                <a:lnTo>
                  <a:pt x="336" y="975"/>
                </a:lnTo>
                <a:lnTo>
                  <a:pt x="336" y="975"/>
                </a:lnTo>
                <a:lnTo>
                  <a:pt x="353" y="992"/>
                </a:lnTo>
                <a:lnTo>
                  <a:pt x="364" y="1009"/>
                </a:lnTo>
                <a:lnTo>
                  <a:pt x="364" y="1009"/>
                </a:lnTo>
                <a:lnTo>
                  <a:pt x="375" y="1031"/>
                </a:lnTo>
                <a:lnTo>
                  <a:pt x="391" y="1047"/>
                </a:lnTo>
                <a:lnTo>
                  <a:pt x="391" y="1047"/>
                </a:lnTo>
                <a:lnTo>
                  <a:pt x="408" y="1058"/>
                </a:lnTo>
                <a:lnTo>
                  <a:pt x="413" y="1064"/>
                </a:lnTo>
                <a:lnTo>
                  <a:pt x="413" y="1064"/>
                </a:lnTo>
                <a:lnTo>
                  <a:pt x="435" y="1086"/>
                </a:lnTo>
                <a:lnTo>
                  <a:pt x="435" y="1086"/>
                </a:lnTo>
                <a:lnTo>
                  <a:pt x="441" y="1097"/>
                </a:lnTo>
                <a:lnTo>
                  <a:pt x="446" y="1108"/>
                </a:lnTo>
                <a:lnTo>
                  <a:pt x="446" y="1108"/>
                </a:lnTo>
                <a:lnTo>
                  <a:pt x="452" y="1124"/>
                </a:lnTo>
                <a:lnTo>
                  <a:pt x="452" y="1135"/>
                </a:lnTo>
                <a:lnTo>
                  <a:pt x="452" y="1135"/>
                </a:lnTo>
                <a:lnTo>
                  <a:pt x="480" y="1163"/>
                </a:lnTo>
                <a:lnTo>
                  <a:pt x="480" y="1163"/>
                </a:lnTo>
                <a:lnTo>
                  <a:pt x="491" y="1174"/>
                </a:lnTo>
                <a:lnTo>
                  <a:pt x="496" y="1190"/>
                </a:lnTo>
                <a:lnTo>
                  <a:pt x="496" y="1201"/>
                </a:lnTo>
                <a:lnTo>
                  <a:pt x="496" y="1201"/>
                </a:lnTo>
                <a:lnTo>
                  <a:pt x="496" y="1268"/>
                </a:lnTo>
                <a:lnTo>
                  <a:pt x="496" y="1268"/>
                </a:lnTo>
                <a:lnTo>
                  <a:pt x="491" y="1284"/>
                </a:lnTo>
                <a:lnTo>
                  <a:pt x="496" y="1301"/>
                </a:lnTo>
                <a:lnTo>
                  <a:pt x="496" y="1301"/>
                </a:lnTo>
                <a:lnTo>
                  <a:pt x="502" y="1317"/>
                </a:lnTo>
                <a:lnTo>
                  <a:pt x="513" y="1328"/>
                </a:lnTo>
                <a:lnTo>
                  <a:pt x="513" y="1328"/>
                </a:lnTo>
                <a:lnTo>
                  <a:pt x="529" y="1350"/>
                </a:lnTo>
                <a:lnTo>
                  <a:pt x="529" y="1350"/>
                </a:lnTo>
                <a:lnTo>
                  <a:pt x="540" y="1367"/>
                </a:lnTo>
                <a:lnTo>
                  <a:pt x="551" y="1378"/>
                </a:lnTo>
                <a:lnTo>
                  <a:pt x="551" y="1378"/>
                </a:lnTo>
                <a:lnTo>
                  <a:pt x="562" y="1389"/>
                </a:lnTo>
                <a:lnTo>
                  <a:pt x="562" y="1389"/>
                </a:lnTo>
                <a:lnTo>
                  <a:pt x="573" y="1405"/>
                </a:lnTo>
                <a:lnTo>
                  <a:pt x="573" y="1405"/>
                </a:lnTo>
                <a:lnTo>
                  <a:pt x="573" y="1416"/>
                </a:lnTo>
                <a:lnTo>
                  <a:pt x="579" y="1427"/>
                </a:lnTo>
                <a:lnTo>
                  <a:pt x="579" y="1427"/>
                </a:lnTo>
                <a:lnTo>
                  <a:pt x="595" y="1433"/>
                </a:lnTo>
                <a:lnTo>
                  <a:pt x="595" y="1433"/>
                </a:lnTo>
                <a:lnTo>
                  <a:pt x="595" y="1438"/>
                </a:lnTo>
                <a:lnTo>
                  <a:pt x="595" y="1438"/>
                </a:lnTo>
                <a:lnTo>
                  <a:pt x="595" y="1449"/>
                </a:lnTo>
                <a:lnTo>
                  <a:pt x="601" y="1460"/>
                </a:lnTo>
                <a:lnTo>
                  <a:pt x="601" y="1460"/>
                </a:lnTo>
                <a:lnTo>
                  <a:pt x="617" y="1466"/>
                </a:lnTo>
                <a:lnTo>
                  <a:pt x="617" y="1466"/>
                </a:lnTo>
                <a:lnTo>
                  <a:pt x="623" y="1477"/>
                </a:lnTo>
                <a:lnTo>
                  <a:pt x="623" y="1482"/>
                </a:lnTo>
                <a:lnTo>
                  <a:pt x="634" y="1488"/>
                </a:lnTo>
                <a:lnTo>
                  <a:pt x="634" y="1488"/>
                </a:lnTo>
                <a:lnTo>
                  <a:pt x="645" y="1505"/>
                </a:lnTo>
                <a:lnTo>
                  <a:pt x="645" y="1505"/>
                </a:lnTo>
                <a:lnTo>
                  <a:pt x="650" y="1510"/>
                </a:lnTo>
                <a:lnTo>
                  <a:pt x="656" y="1505"/>
                </a:lnTo>
                <a:lnTo>
                  <a:pt x="656" y="1505"/>
                </a:lnTo>
                <a:lnTo>
                  <a:pt x="650" y="1488"/>
                </a:lnTo>
                <a:lnTo>
                  <a:pt x="639" y="1471"/>
                </a:lnTo>
                <a:lnTo>
                  <a:pt x="639" y="1471"/>
                </a:lnTo>
                <a:lnTo>
                  <a:pt x="628" y="1455"/>
                </a:lnTo>
                <a:lnTo>
                  <a:pt x="628" y="1455"/>
                </a:lnTo>
                <a:lnTo>
                  <a:pt x="617" y="1438"/>
                </a:lnTo>
                <a:lnTo>
                  <a:pt x="617" y="1438"/>
                </a:lnTo>
                <a:lnTo>
                  <a:pt x="606" y="1433"/>
                </a:lnTo>
                <a:lnTo>
                  <a:pt x="595" y="1416"/>
                </a:lnTo>
                <a:lnTo>
                  <a:pt x="595" y="1416"/>
                </a:lnTo>
                <a:lnTo>
                  <a:pt x="601" y="1405"/>
                </a:lnTo>
                <a:lnTo>
                  <a:pt x="606" y="1405"/>
                </a:lnTo>
                <a:lnTo>
                  <a:pt x="612" y="1416"/>
                </a:lnTo>
                <a:lnTo>
                  <a:pt x="612" y="1416"/>
                </a:lnTo>
                <a:lnTo>
                  <a:pt x="617" y="1427"/>
                </a:lnTo>
                <a:lnTo>
                  <a:pt x="639" y="1449"/>
                </a:lnTo>
                <a:lnTo>
                  <a:pt x="639" y="1449"/>
                </a:lnTo>
                <a:lnTo>
                  <a:pt x="672" y="1488"/>
                </a:lnTo>
                <a:lnTo>
                  <a:pt x="672" y="1488"/>
                </a:lnTo>
                <a:lnTo>
                  <a:pt x="678" y="1494"/>
                </a:lnTo>
                <a:lnTo>
                  <a:pt x="689" y="1505"/>
                </a:lnTo>
                <a:lnTo>
                  <a:pt x="689" y="1505"/>
                </a:lnTo>
                <a:lnTo>
                  <a:pt x="695" y="1516"/>
                </a:lnTo>
                <a:lnTo>
                  <a:pt x="695" y="1527"/>
                </a:lnTo>
                <a:lnTo>
                  <a:pt x="695" y="1527"/>
                </a:lnTo>
                <a:lnTo>
                  <a:pt x="700" y="1538"/>
                </a:lnTo>
                <a:lnTo>
                  <a:pt x="711" y="1554"/>
                </a:lnTo>
                <a:lnTo>
                  <a:pt x="711" y="1554"/>
                </a:lnTo>
                <a:lnTo>
                  <a:pt x="744" y="1571"/>
                </a:lnTo>
                <a:lnTo>
                  <a:pt x="794" y="1593"/>
                </a:lnTo>
                <a:lnTo>
                  <a:pt x="794" y="1593"/>
                </a:lnTo>
                <a:lnTo>
                  <a:pt x="821" y="1598"/>
                </a:lnTo>
                <a:lnTo>
                  <a:pt x="832" y="1598"/>
                </a:lnTo>
                <a:lnTo>
                  <a:pt x="838" y="1609"/>
                </a:lnTo>
                <a:lnTo>
                  <a:pt x="849" y="1615"/>
                </a:lnTo>
                <a:lnTo>
                  <a:pt x="849" y="1615"/>
                </a:lnTo>
                <a:lnTo>
                  <a:pt x="854" y="1615"/>
                </a:lnTo>
                <a:lnTo>
                  <a:pt x="854" y="1615"/>
                </a:lnTo>
                <a:lnTo>
                  <a:pt x="871" y="1615"/>
                </a:lnTo>
                <a:lnTo>
                  <a:pt x="871" y="1615"/>
                </a:lnTo>
                <a:lnTo>
                  <a:pt x="871" y="1609"/>
                </a:lnTo>
                <a:lnTo>
                  <a:pt x="876" y="1615"/>
                </a:lnTo>
                <a:lnTo>
                  <a:pt x="876" y="1615"/>
                </a:lnTo>
                <a:lnTo>
                  <a:pt x="893" y="1631"/>
                </a:lnTo>
                <a:lnTo>
                  <a:pt x="893" y="1631"/>
                </a:lnTo>
                <a:lnTo>
                  <a:pt x="898" y="1648"/>
                </a:lnTo>
                <a:lnTo>
                  <a:pt x="898" y="1648"/>
                </a:lnTo>
                <a:lnTo>
                  <a:pt x="910" y="1653"/>
                </a:lnTo>
                <a:lnTo>
                  <a:pt x="926" y="1664"/>
                </a:lnTo>
                <a:lnTo>
                  <a:pt x="926" y="1664"/>
                </a:lnTo>
                <a:lnTo>
                  <a:pt x="932" y="1670"/>
                </a:lnTo>
                <a:lnTo>
                  <a:pt x="937" y="1681"/>
                </a:lnTo>
                <a:lnTo>
                  <a:pt x="937" y="1681"/>
                </a:lnTo>
                <a:lnTo>
                  <a:pt x="937" y="1681"/>
                </a:lnTo>
                <a:lnTo>
                  <a:pt x="937" y="1686"/>
                </a:lnTo>
                <a:lnTo>
                  <a:pt x="948" y="1686"/>
                </a:lnTo>
                <a:lnTo>
                  <a:pt x="948" y="1686"/>
                </a:lnTo>
                <a:lnTo>
                  <a:pt x="987" y="1692"/>
                </a:lnTo>
                <a:lnTo>
                  <a:pt x="987" y="1692"/>
                </a:lnTo>
                <a:lnTo>
                  <a:pt x="992" y="1697"/>
                </a:lnTo>
                <a:lnTo>
                  <a:pt x="992" y="1714"/>
                </a:lnTo>
                <a:lnTo>
                  <a:pt x="992" y="1714"/>
                </a:lnTo>
                <a:lnTo>
                  <a:pt x="981" y="1736"/>
                </a:lnTo>
                <a:lnTo>
                  <a:pt x="970" y="1753"/>
                </a:lnTo>
                <a:lnTo>
                  <a:pt x="970" y="1753"/>
                </a:lnTo>
                <a:lnTo>
                  <a:pt x="959" y="1764"/>
                </a:lnTo>
                <a:lnTo>
                  <a:pt x="959" y="1780"/>
                </a:lnTo>
                <a:lnTo>
                  <a:pt x="959" y="1780"/>
                </a:lnTo>
                <a:lnTo>
                  <a:pt x="954" y="1797"/>
                </a:lnTo>
                <a:lnTo>
                  <a:pt x="954" y="1808"/>
                </a:lnTo>
                <a:lnTo>
                  <a:pt x="954" y="1808"/>
                </a:lnTo>
                <a:lnTo>
                  <a:pt x="965" y="1824"/>
                </a:lnTo>
                <a:lnTo>
                  <a:pt x="981" y="1852"/>
                </a:lnTo>
                <a:lnTo>
                  <a:pt x="981" y="1852"/>
                </a:lnTo>
                <a:lnTo>
                  <a:pt x="992" y="1879"/>
                </a:lnTo>
                <a:lnTo>
                  <a:pt x="1009" y="1907"/>
                </a:lnTo>
                <a:lnTo>
                  <a:pt x="1009" y="1907"/>
                </a:lnTo>
                <a:lnTo>
                  <a:pt x="1025" y="1934"/>
                </a:lnTo>
                <a:lnTo>
                  <a:pt x="1047" y="1945"/>
                </a:lnTo>
                <a:lnTo>
                  <a:pt x="1047" y="1945"/>
                </a:lnTo>
                <a:lnTo>
                  <a:pt x="1064" y="1956"/>
                </a:lnTo>
                <a:lnTo>
                  <a:pt x="1069" y="1967"/>
                </a:lnTo>
                <a:lnTo>
                  <a:pt x="1069" y="1973"/>
                </a:lnTo>
                <a:lnTo>
                  <a:pt x="1069" y="1973"/>
                </a:lnTo>
                <a:lnTo>
                  <a:pt x="1069" y="2017"/>
                </a:lnTo>
                <a:lnTo>
                  <a:pt x="1058" y="2072"/>
                </a:lnTo>
                <a:lnTo>
                  <a:pt x="1058" y="2072"/>
                </a:lnTo>
                <a:lnTo>
                  <a:pt x="1053" y="2111"/>
                </a:lnTo>
                <a:lnTo>
                  <a:pt x="1053" y="2138"/>
                </a:lnTo>
                <a:lnTo>
                  <a:pt x="1047" y="2160"/>
                </a:lnTo>
                <a:lnTo>
                  <a:pt x="1047" y="2160"/>
                </a:lnTo>
                <a:lnTo>
                  <a:pt x="1036" y="2177"/>
                </a:lnTo>
                <a:lnTo>
                  <a:pt x="1031" y="2199"/>
                </a:lnTo>
                <a:lnTo>
                  <a:pt x="1031" y="2232"/>
                </a:lnTo>
                <a:lnTo>
                  <a:pt x="1031" y="2232"/>
                </a:lnTo>
                <a:lnTo>
                  <a:pt x="1031" y="2243"/>
                </a:lnTo>
                <a:lnTo>
                  <a:pt x="1025" y="2265"/>
                </a:lnTo>
                <a:lnTo>
                  <a:pt x="1025" y="2265"/>
                </a:lnTo>
                <a:lnTo>
                  <a:pt x="1020" y="2287"/>
                </a:lnTo>
                <a:lnTo>
                  <a:pt x="1020" y="2304"/>
                </a:lnTo>
                <a:lnTo>
                  <a:pt x="1020" y="2304"/>
                </a:lnTo>
                <a:lnTo>
                  <a:pt x="1014" y="2337"/>
                </a:lnTo>
                <a:lnTo>
                  <a:pt x="1014" y="2337"/>
                </a:lnTo>
                <a:lnTo>
                  <a:pt x="1014" y="2353"/>
                </a:lnTo>
                <a:lnTo>
                  <a:pt x="1014" y="2375"/>
                </a:lnTo>
                <a:lnTo>
                  <a:pt x="1014" y="2375"/>
                </a:lnTo>
                <a:lnTo>
                  <a:pt x="1014" y="2403"/>
                </a:lnTo>
                <a:lnTo>
                  <a:pt x="1014" y="2403"/>
                </a:lnTo>
                <a:lnTo>
                  <a:pt x="1025" y="2425"/>
                </a:lnTo>
                <a:lnTo>
                  <a:pt x="1031" y="2441"/>
                </a:lnTo>
                <a:lnTo>
                  <a:pt x="1031" y="2441"/>
                </a:lnTo>
                <a:lnTo>
                  <a:pt x="1047" y="2452"/>
                </a:lnTo>
                <a:lnTo>
                  <a:pt x="1069" y="2469"/>
                </a:lnTo>
                <a:lnTo>
                  <a:pt x="1069" y="2469"/>
                </a:lnTo>
                <a:lnTo>
                  <a:pt x="1086" y="2474"/>
                </a:lnTo>
                <a:lnTo>
                  <a:pt x="1097" y="2480"/>
                </a:lnTo>
                <a:lnTo>
                  <a:pt x="1097" y="2480"/>
                </a:lnTo>
                <a:lnTo>
                  <a:pt x="1119" y="2458"/>
                </a:lnTo>
                <a:lnTo>
                  <a:pt x="1147" y="2458"/>
                </a:lnTo>
                <a:lnTo>
                  <a:pt x="1147" y="2458"/>
                </a:lnTo>
                <a:lnTo>
                  <a:pt x="1130" y="2452"/>
                </a:lnTo>
                <a:lnTo>
                  <a:pt x="1108" y="2436"/>
                </a:lnTo>
                <a:lnTo>
                  <a:pt x="1108" y="2436"/>
                </a:lnTo>
                <a:lnTo>
                  <a:pt x="1097" y="2425"/>
                </a:lnTo>
                <a:lnTo>
                  <a:pt x="1097" y="2414"/>
                </a:lnTo>
                <a:lnTo>
                  <a:pt x="1097" y="2414"/>
                </a:lnTo>
                <a:lnTo>
                  <a:pt x="1086" y="2392"/>
                </a:lnTo>
                <a:lnTo>
                  <a:pt x="1086" y="2381"/>
                </a:lnTo>
                <a:lnTo>
                  <a:pt x="1091" y="2375"/>
                </a:lnTo>
                <a:lnTo>
                  <a:pt x="1102" y="2359"/>
                </a:lnTo>
                <a:lnTo>
                  <a:pt x="1108" y="2348"/>
                </a:lnTo>
                <a:lnTo>
                  <a:pt x="1119" y="2337"/>
                </a:lnTo>
                <a:lnTo>
                  <a:pt x="1119" y="2320"/>
                </a:lnTo>
                <a:lnTo>
                  <a:pt x="1108" y="2309"/>
                </a:lnTo>
                <a:lnTo>
                  <a:pt x="1108" y="2298"/>
                </a:lnTo>
                <a:lnTo>
                  <a:pt x="1119" y="2293"/>
                </a:lnTo>
                <a:lnTo>
                  <a:pt x="1124" y="2287"/>
                </a:lnTo>
                <a:lnTo>
                  <a:pt x="1124" y="2287"/>
                </a:lnTo>
                <a:lnTo>
                  <a:pt x="1124" y="2282"/>
                </a:lnTo>
                <a:lnTo>
                  <a:pt x="1130" y="2271"/>
                </a:lnTo>
                <a:lnTo>
                  <a:pt x="1130" y="2271"/>
                </a:lnTo>
                <a:lnTo>
                  <a:pt x="1147" y="2254"/>
                </a:lnTo>
                <a:lnTo>
                  <a:pt x="1147" y="2254"/>
                </a:lnTo>
                <a:lnTo>
                  <a:pt x="1141" y="2249"/>
                </a:lnTo>
                <a:lnTo>
                  <a:pt x="1130" y="2243"/>
                </a:lnTo>
                <a:lnTo>
                  <a:pt x="1130" y="2243"/>
                </a:lnTo>
                <a:lnTo>
                  <a:pt x="1136" y="2238"/>
                </a:lnTo>
                <a:lnTo>
                  <a:pt x="1136" y="2238"/>
                </a:lnTo>
                <a:lnTo>
                  <a:pt x="1147" y="2232"/>
                </a:lnTo>
                <a:lnTo>
                  <a:pt x="1147" y="2232"/>
                </a:lnTo>
                <a:lnTo>
                  <a:pt x="1158" y="2232"/>
                </a:lnTo>
                <a:lnTo>
                  <a:pt x="1163" y="2221"/>
                </a:lnTo>
                <a:lnTo>
                  <a:pt x="1163" y="2221"/>
                </a:lnTo>
                <a:lnTo>
                  <a:pt x="1169" y="2210"/>
                </a:lnTo>
                <a:lnTo>
                  <a:pt x="1169" y="2204"/>
                </a:lnTo>
                <a:lnTo>
                  <a:pt x="1169" y="2204"/>
                </a:lnTo>
                <a:lnTo>
                  <a:pt x="1191" y="2204"/>
                </a:lnTo>
                <a:lnTo>
                  <a:pt x="1202" y="2199"/>
                </a:lnTo>
                <a:lnTo>
                  <a:pt x="1213" y="2193"/>
                </a:lnTo>
                <a:lnTo>
                  <a:pt x="1213" y="2193"/>
                </a:lnTo>
                <a:lnTo>
                  <a:pt x="1213" y="2177"/>
                </a:lnTo>
                <a:lnTo>
                  <a:pt x="1213" y="2160"/>
                </a:lnTo>
                <a:lnTo>
                  <a:pt x="1213" y="2160"/>
                </a:lnTo>
                <a:lnTo>
                  <a:pt x="1213" y="2149"/>
                </a:lnTo>
                <a:lnTo>
                  <a:pt x="1213" y="2149"/>
                </a:lnTo>
                <a:lnTo>
                  <a:pt x="1246" y="2149"/>
                </a:lnTo>
                <a:lnTo>
                  <a:pt x="1257" y="2144"/>
                </a:lnTo>
                <a:lnTo>
                  <a:pt x="1273" y="2149"/>
                </a:lnTo>
                <a:lnTo>
                  <a:pt x="1273" y="2149"/>
                </a:lnTo>
                <a:lnTo>
                  <a:pt x="1273" y="2133"/>
                </a:lnTo>
                <a:lnTo>
                  <a:pt x="1273" y="2133"/>
                </a:lnTo>
                <a:lnTo>
                  <a:pt x="1273" y="2116"/>
                </a:lnTo>
                <a:lnTo>
                  <a:pt x="1273" y="2116"/>
                </a:lnTo>
                <a:lnTo>
                  <a:pt x="1290" y="2089"/>
                </a:lnTo>
                <a:lnTo>
                  <a:pt x="1290" y="2089"/>
                </a:lnTo>
                <a:lnTo>
                  <a:pt x="1301" y="2078"/>
                </a:lnTo>
                <a:lnTo>
                  <a:pt x="1301" y="2072"/>
                </a:lnTo>
                <a:lnTo>
                  <a:pt x="1301" y="2067"/>
                </a:lnTo>
                <a:lnTo>
                  <a:pt x="1301" y="2067"/>
                </a:lnTo>
                <a:lnTo>
                  <a:pt x="1306" y="2039"/>
                </a:lnTo>
                <a:lnTo>
                  <a:pt x="1312" y="2028"/>
                </a:lnTo>
                <a:lnTo>
                  <a:pt x="1323" y="2023"/>
                </a:lnTo>
                <a:lnTo>
                  <a:pt x="1323" y="2023"/>
                </a:lnTo>
                <a:lnTo>
                  <a:pt x="1350" y="2012"/>
                </a:lnTo>
                <a:lnTo>
                  <a:pt x="1373" y="2006"/>
                </a:lnTo>
                <a:lnTo>
                  <a:pt x="1373" y="2006"/>
                </a:lnTo>
                <a:lnTo>
                  <a:pt x="1378" y="2001"/>
                </a:lnTo>
                <a:lnTo>
                  <a:pt x="1384" y="1990"/>
                </a:lnTo>
                <a:lnTo>
                  <a:pt x="1384" y="1990"/>
                </a:lnTo>
                <a:lnTo>
                  <a:pt x="1389" y="1978"/>
                </a:lnTo>
                <a:lnTo>
                  <a:pt x="1395" y="1973"/>
                </a:lnTo>
                <a:lnTo>
                  <a:pt x="1395" y="1973"/>
                </a:lnTo>
                <a:lnTo>
                  <a:pt x="1406" y="1934"/>
                </a:lnTo>
                <a:lnTo>
                  <a:pt x="1406" y="1934"/>
                </a:lnTo>
                <a:lnTo>
                  <a:pt x="1411" y="1896"/>
                </a:lnTo>
                <a:lnTo>
                  <a:pt x="1411" y="1896"/>
                </a:lnTo>
                <a:lnTo>
                  <a:pt x="1428" y="1879"/>
                </a:lnTo>
                <a:lnTo>
                  <a:pt x="1439" y="1868"/>
                </a:lnTo>
                <a:lnTo>
                  <a:pt x="1444" y="1857"/>
                </a:lnTo>
                <a:lnTo>
                  <a:pt x="1444" y="1857"/>
                </a:lnTo>
                <a:lnTo>
                  <a:pt x="1444" y="1819"/>
                </a:lnTo>
                <a:lnTo>
                  <a:pt x="1444" y="1819"/>
                </a:lnTo>
                <a:lnTo>
                  <a:pt x="1439" y="1819"/>
                </a:lnTo>
                <a:lnTo>
                  <a:pt x="1422" y="1808"/>
                </a:lnTo>
                <a:lnTo>
                  <a:pt x="1422" y="1808"/>
                </a:lnTo>
                <a:lnTo>
                  <a:pt x="1395" y="1791"/>
                </a:lnTo>
                <a:lnTo>
                  <a:pt x="1362" y="1786"/>
                </a:lnTo>
                <a:lnTo>
                  <a:pt x="1362" y="1786"/>
                </a:lnTo>
                <a:close/>
                <a:moveTo>
                  <a:pt x="876" y="1549"/>
                </a:moveTo>
                <a:lnTo>
                  <a:pt x="876" y="1549"/>
                </a:lnTo>
                <a:lnTo>
                  <a:pt x="876" y="1549"/>
                </a:lnTo>
                <a:lnTo>
                  <a:pt x="876" y="1549"/>
                </a:lnTo>
                <a:lnTo>
                  <a:pt x="876" y="1549"/>
                </a:lnTo>
                <a:close/>
                <a:moveTo>
                  <a:pt x="876" y="1549"/>
                </a:moveTo>
                <a:lnTo>
                  <a:pt x="876" y="1549"/>
                </a:lnTo>
                <a:lnTo>
                  <a:pt x="871" y="1549"/>
                </a:lnTo>
                <a:lnTo>
                  <a:pt x="871" y="1549"/>
                </a:lnTo>
                <a:lnTo>
                  <a:pt x="871" y="1549"/>
                </a:lnTo>
                <a:lnTo>
                  <a:pt x="876" y="1549"/>
                </a:lnTo>
                <a:lnTo>
                  <a:pt x="876" y="1549"/>
                </a:lnTo>
                <a:close/>
                <a:moveTo>
                  <a:pt x="1257" y="1185"/>
                </a:moveTo>
                <a:lnTo>
                  <a:pt x="1257" y="1185"/>
                </a:lnTo>
                <a:lnTo>
                  <a:pt x="1257" y="1185"/>
                </a:lnTo>
                <a:lnTo>
                  <a:pt x="1257" y="1185"/>
                </a:lnTo>
                <a:lnTo>
                  <a:pt x="1257" y="1185"/>
                </a:lnTo>
                <a:lnTo>
                  <a:pt x="1257" y="1185"/>
                </a:lnTo>
                <a:close/>
                <a:moveTo>
                  <a:pt x="1130" y="1157"/>
                </a:move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lnTo>
                  <a:pt x="1130" y="1157"/>
                </a:lnTo>
                <a:close/>
                <a:moveTo>
                  <a:pt x="965" y="711"/>
                </a:moveTo>
                <a:lnTo>
                  <a:pt x="976" y="711"/>
                </a:lnTo>
                <a:lnTo>
                  <a:pt x="976" y="705"/>
                </a:lnTo>
                <a:lnTo>
                  <a:pt x="981" y="700"/>
                </a:lnTo>
                <a:lnTo>
                  <a:pt x="987" y="711"/>
                </a:lnTo>
                <a:lnTo>
                  <a:pt x="976" y="716"/>
                </a:lnTo>
                <a:lnTo>
                  <a:pt x="976" y="733"/>
                </a:lnTo>
                <a:lnTo>
                  <a:pt x="987" y="722"/>
                </a:lnTo>
                <a:lnTo>
                  <a:pt x="987" y="722"/>
                </a:lnTo>
                <a:lnTo>
                  <a:pt x="1014" y="733"/>
                </a:lnTo>
                <a:lnTo>
                  <a:pt x="998" y="733"/>
                </a:lnTo>
                <a:lnTo>
                  <a:pt x="1003" y="738"/>
                </a:lnTo>
                <a:lnTo>
                  <a:pt x="1003" y="738"/>
                </a:lnTo>
                <a:lnTo>
                  <a:pt x="1009" y="738"/>
                </a:lnTo>
                <a:lnTo>
                  <a:pt x="1009" y="738"/>
                </a:lnTo>
                <a:lnTo>
                  <a:pt x="1020" y="744"/>
                </a:lnTo>
                <a:lnTo>
                  <a:pt x="1025" y="750"/>
                </a:lnTo>
                <a:lnTo>
                  <a:pt x="1025" y="750"/>
                </a:lnTo>
                <a:lnTo>
                  <a:pt x="1031" y="750"/>
                </a:lnTo>
                <a:lnTo>
                  <a:pt x="1020" y="750"/>
                </a:lnTo>
                <a:lnTo>
                  <a:pt x="1009" y="755"/>
                </a:lnTo>
                <a:lnTo>
                  <a:pt x="1009" y="755"/>
                </a:lnTo>
                <a:lnTo>
                  <a:pt x="1003" y="755"/>
                </a:lnTo>
                <a:lnTo>
                  <a:pt x="998" y="755"/>
                </a:lnTo>
                <a:lnTo>
                  <a:pt x="998" y="755"/>
                </a:lnTo>
                <a:lnTo>
                  <a:pt x="998" y="755"/>
                </a:lnTo>
                <a:lnTo>
                  <a:pt x="998" y="777"/>
                </a:lnTo>
                <a:lnTo>
                  <a:pt x="1009" y="777"/>
                </a:lnTo>
                <a:lnTo>
                  <a:pt x="1014" y="772"/>
                </a:lnTo>
                <a:lnTo>
                  <a:pt x="1020" y="766"/>
                </a:lnTo>
                <a:lnTo>
                  <a:pt x="1036" y="766"/>
                </a:lnTo>
                <a:lnTo>
                  <a:pt x="1036" y="766"/>
                </a:lnTo>
                <a:lnTo>
                  <a:pt x="1036" y="766"/>
                </a:lnTo>
                <a:lnTo>
                  <a:pt x="1042" y="772"/>
                </a:lnTo>
                <a:lnTo>
                  <a:pt x="1042" y="772"/>
                </a:lnTo>
                <a:lnTo>
                  <a:pt x="1042" y="783"/>
                </a:lnTo>
                <a:lnTo>
                  <a:pt x="1042" y="783"/>
                </a:lnTo>
                <a:lnTo>
                  <a:pt x="1042" y="788"/>
                </a:lnTo>
                <a:lnTo>
                  <a:pt x="1042" y="788"/>
                </a:lnTo>
                <a:lnTo>
                  <a:pt x="1025" y="810"/>
                </a:lnTo>
                <a:lnTo>
                  <a:pt x="1025" y="821"/>
                </a:lnTo>
                <a:lnTo>
                  <a:pt x="1025" y="821"/>
                </a:lnTo>
                <a:lnTo>
                  <a:pt x="1025" y="827"/>
                </a:lnTo>
                <a:lnTo>
                  <a:pt x="1014" y="827"/>
                </a:lnTo>
                <a:lnTo>
                  <a:pt x="1014" y="827"/>
                </a:lnTo>
                <a:lnTo>
                  <a:pt x="992" y="832"/>
                </a:lnTo>
                <a:lnTo>
                  <a:pt x="987" y="838"/>
                </a:lnTo>
                <a:lnTo>
                  <a:pt x="987" y="838"/>
                </a:lnTo>
                <a:lnTo>
                  <a:pt x="987" y="860"/>
                </a:lnTo>
                <a:lnTo>
                  <a:pt x="987" y="876"/>
                </a:lnTo>
                <a:lnTo>
                  <a:pt x="1003" y="882"/>
                </a:lnTo>
                <a:lnTo>
                  <a:pt x="998" y="865"/>
                </a:lnTo>
                <a:lnTo>
                  <a:pt x="998" y="865"/>
                </a:lnTo>
                <a:lnTo>
                  <a:pt x="1009" y="865"/>
                </a:lnTo>
                <a:lnTo>
                  <a:pt x="1020" y="860"/>
                </a:lnTo>
                <a:lnTo>
                  <a:pt x="1020" y="860"/>
                </a:lnTo>
                <a:lnTo>
                  <a:pt x="1031" y="865"/>
                </a:lnTo>
                <a:lnTo>
                  <a:pt x="1031" y="871"/>
                </a:lnTo>
                <a:lnTo>
                  <a:pt x="1031" y="871"/>
                </a:lnTo>
                <a:lnTo>
                  <a:pt x="1042" y="882"/>
                </a:lnTo>
                <a:lnTo>
                  <a:pt x="1069" y="904"/>
                </a:lnTo>
                <a:lnTo>
                  <a:pt x="1069" y="904"/>
                </a:lnTo>
                <a:lnTo>
                  <a:pt x="1086" y="909"/>
                </a:lnTo>
                <a:lnTo>
                  <a:pt x="1097" y="909"/>
                </a:lnTo>
                <a:lnTo>
                  <a:pt x="1097" y="909"/>
                </a:lnTo>
                <a:lnTo>
                  <a:pt x="1119" y="920"/>
                </a:lnTo>
                <a:lnTo>
                  <a:pt x="1119" y="904"/>
                </a:lnTo>
                <a:lnTo>
                  <a:pt x="1113" y="893"/>
                </a:lnTo>
                <a:lnTo>
                  <a:pt x="1108" y="887"/>
                </a:lnTo>
                <a:lnTo>
                  <a:pt x="1124" y="898"/>
                </a:lnTo>
                <a:lnTo>
                  <a:pt x="1136" y="871"/>
                </a:lnTo>
                <a:lnTo>
                  <a:pt x="1136" y="871"/>
                </a:lnTo>
                <a:lnTo>
                  <a:pt x="1130" y="860"/>
                </a:lnTo>
                <a:lnTo>
                  <a:pt x="1124" y="849"/>
                </a:lnTo>
                <a:lnTo>
                  <a:pt x="1119" y="843"/>
                </a:lnTo>
                <a:lnTo>
                  <a:pt x="1119" y="843"/>
                </a:lnTo>
                <a:lnTo>
                  <a:pt x="1108" y="827"/>
                </a:lnTo>
                <a:lnTo>
                  <a:pt x="1102" y="810"/>
                </a:lnTo>
                <a:lnTo>
                  <a:pt x="1102" y="810"/>
                </a:lnTo>
                <a:lnTo>
                  <a:pt x="1102" y="810"/>
                </a:lnTo>
                <a:lnTo>
                  <a:pt x="1113" y="816"/>
                </a:lnTo>
                <a:lnTo>
                  <a:pt x="1113" y="816"/>
                </a:lnTo>
                <a:lnTo>
                  <a:pt x="1119" y="827"/>
                </a:lnTo>
                <a:lnTo>
                  <a:pt x="1130" y="832"/>
                </a:lnTo>
                <a:lnTo>
                  <a:pt x="1130" y="832"/>
                </a:lnTo>
                <a:lnTo>
                  <a:pt x="1136" y="838"/>
                </a:lnTo>
                <a:lnTo>
                  <a:pt x="1147" y="832"/>
                </a:lnTo>
                <a:lnTo>
                  <a:pt x="1147" y="832"/>
                </a:lnTo>
                <a:lnTo>
                  <a:pt x="1158" y="816"/>
                </a:lnTo>
                <a:lnTo>
                  <a:pt x="1158" y="816"/>
                </a:lnTo>
                <a:lnTo>
                  <a:pt x="1163" y="810"/>
                </a:lnTo>
                <a:lnTo>
                  <a:pt x="1163" y="799"/>
                </a:lnTo>
                <a:lnTo>
                  <a:pt x="1158" y="788"/>
                </a:lnTo>
                <a:lnTo>
                  <a:pt x="1152" y="783"/>
                </a:lnTo>
                <a:lnTo>
                  <a:pt x="1152" y="783"/>
                </a:lnTo>
                <a:lnTo>
                  <a:pt x="1124" y="761"/>
                </a:lnTo>
                <a:lnTo>
                  <a:pt x="1113" y="750"/>
                </a:lnTo>
                <a:lnTo>
                  <a:pt x="1097" y="738"/>
                </a:lnTo>
                <a:lnTo>
                  <a:pt x="1102" y="733"/>
                </a:lnTo>
                <a:lnTo>
                  <a:pt x="1102" y="722"/>
                </a:lnTo>
                <a:lnTo>
                  <a:pt x="1102" y="722"/>
                </a:lnTo>
                <a:lnTo>
                  <a:pt x="1097" y="716"/>
                </a:lnTo>
                <a:lnTo>
                  <a:pt x="1097" y="711"/>
                </a:lnTo>
                <a:lnTo>
                  <a:pt x="1097" y="711"/>
                </a:lnTo>
                <a:lnTo>
                  <a:pt x="1097" y="711"/>
                </a:lnTo>
                <a:lnTo>
                  <a:pt x="1097" y="705"/>
                </a:lnTo>
                <a:lnTo>
                  <a:pt x="1097" y="700"/>
                </a:lnTo>
                <a:lnTo>
                  <a:pt x="1097" y="689"/>
                </a:lnTo>
                <a:lnTo>
                  <a:pt x="1080" y="672"/>
                </a:lnTo>
                <a:lnTo>
                  <a:pt x="1069" y="667"/>
                </a:lnTo>
                <a:lnTo>
                  <a:pt x="1069" y="667"/>
                </a:lnTo>
                <a:lnTo>
                  <a:pt x="1058" y="656"/>
                </a:lnTo>
                <a:lnTo>
                  <a:pt x="1058" y="656"/>
                </a:lnTo>
                <a:lnTo>
                  <a:pt x="1047" y="645"/>
                </a:lnTo>
                <a:lnTo>
                  <a:pt x="1047" y="645"/>
                </a:lnTo>
                <a:lnTo>
                  <a:pt x="1036" y="639"/>
                </a:lnTo>
                <a:lnTo>
                  <a:pt x="1036" y="639"/>
                </a:lnTo>
                <a:lnTo>
                  <a:pt x="1031" y="634"/>
                </a:lnTo>
                <a:lnTo>
                  <a:pt x="1020" y="623"/>
                </a:lnTo>
                <a:lnTo>
                  <a:pt x="1014" y="617"/>
                </a:lnTo>
                <a:lnTo>
                  <a:pt x="1014" y="617"/>
                </a:lnTo>
                <a:lnTo>
                  <a:pt x="1003" y="606"/>
                </a:lnTo>
                <a:lnTo>
                  <a:pt x="1003" y="601"/>
                </a:lnTo>
                <a:lnTo>
                  <a:pt x="992" y="579"/>
                </a:lnTo>
                <a:lnTo>
                  <a:pt x="970" y="573"/>
                </a:lnTo>
                <a:lnTo>
                  <a:pt x="970" y="573"/>
                </a:lnTo>
                <a:lnTo>
                  <a:pt x="965" y="573"/>
                </a:lnTo>
                <a:lnTo>
                  <a:pt x="965" y="573"/>
                </a:lnTo>
                <a:lnTo>
                  <a:pt x="948" y="573"/>
                </a:lnTo>
                <a:lnTo>
                  <a:pt x="932" y="573"/>
                </a:lnTo>
                <a:lnTo>
                  <a:pt x="926" y="573"/>
                </a:lnTo>
                <a:lnTo>
                  <a:pt x="926" y="573"/>
                </a:lnTo>
                <a:lnTo>
                  <a:pt x="921" y="573"/>
                </a:lnTo>
                <a:lnTo>
                  <a:pt x="915" y="568"/>
                </a:lnTo>
                <a:lnTo>
                  <a:pt x="915" y="568"/>
                </a:lnTo>
                <a:lnTo>
                  <a:pt x="893" y="568"/>
                </a:lnTo>
                <a:lnTo>
                  <a:pt x="893" y="568"/>
                </a:lnTo>
                <a:lnTo>
                  <a:pt x="871" y="590"/>
                </a:lnTo>
                <a:lnTo>
                  <a:pt x="871" y="590"/>
                </a:lnTo>
                <a:lnTo>
                  <a:pt x="865" y="601"/>
                </a:lnTo>
                <a:lnTo>
                  <a:pt x="865" y="612"/>
                </a:lnTo>
                <a:lnTo>
                  <a:pt x="865" y="612"/>
                </a:lnTo>
                <a:lnTo>
                  <a:pt x="860" y="650"/>
                </a:lnTo>
                <a:lnTo>
                  <a:pt x="860" y="650"/>
                </a:lnTo>
                <a:lnTo>
                  <a:pt x="860" y="656"/>
                </a:lnTo>
                <a:lnTo>
                  <a:pt x="865" y="661"/>
                </a:lnTo>
                <a:lnTo>
                  <a:pt x="865" y="672"/>
                </a:lnTo>
                <a:lnTo>
                  <a:pt x="865" y="672"/>
                </a:lnTo>
                <a:lnTo>
                  <a:pt x="876" y="689"/>
                </a:lnTo>
                <a:lnTo>
                  <a:pt x="876" y="689"/>
                </a:lnTo>
                <a:lnTo>
                  <a:pt x="893" y="700"/>
                </a:lnTo>
                <a:lnTo>
                  <a:pt x="898" y="700"/>
                </a:lnTo>
                <a:lnTo>
                  <a:pt x="898" y="700"/>
                </a:lnTo>
                <a:lnTo>
                  <a:pt x="910" y="700"/>
                </a:lnTo>
                <a:lnTo>
                  <a:pt x="932" y="705"/>
                </a:lnTo>
                <a:lnTo>
                  <a:pt x="932" y="705"/>
                </a:lnTo>
                <a:lnTo>
                  <a:pt x="943" y="716"/>
                </a:lnTo>
                <a:lnTo>
                  <a:pt x="943" y="722"/>
                </a:lnTo>
                <a:lnTo>
                  <a:pt x="954" y="711"/>
                </a:lnTo>
                <a:lnTo>
                  <a:pt x="965" y="711"/>
                </a:lnTo>
                <a:close/>
                <a:moveTo>
                  <a:pt x="1185" y="2392"/>
                </a:moveTo>
                <a:lnTo>
                  <a:pt x="1185" y="2392"/>
                </a:lnTo>
                <a:lnTo>
                  <a:pt x="1174" y="2397"/>
                </a:lnTo>
                <a:lnTo>
                  <a:pt x="1174" y="2397"/>
                </a:lnTo>
                <a:lnTo>
                  <a:pt x="1174" y="2408"/>
                </a:lnTo>
                <a:lnTo>
                  <a:pt x="1174" y="2408"/>
                </a:lnTo>
                <a:lnTo>
                  <a:pt x="1185" y="2408"/>
                </a:lnTo>
                <a:lnTo>
                  <a:pt x="1202" y="2408"/>
                </a:lnTo>
                <a:lnTo>
                  <a:pt x="1207" y="2397"/>
                </a:lnTo>
                <a:lnTo>
                  <a:pt x="1196" y="2392"/>
                </a:lnTo>
                <a:lnTo>
                  <a:pt x="1185" y="2392"/>
                </a:lnTo>
                <a:close/>
                <a:moveTo>
                  <a:pt x="1003" y="1516"/>
                </a:moveTo>
                <a:lnTo>
                  <a:pt x="1003" y="1516"/>
                </a:lnTo>
                <a:lnTo>
                  <a:pt x="987" y="1510"/>
                </a:lnTo>
                <a:lnTo>
                  <a:pt x="976" y="1510"/>
                </a:lnTo>
                <a:lnTo>
                  <a:pt x="965" y="1499"/>
                </a:lnTo>
                <a:lnTo>
                  <a:pt x="954" y="1494"/>
                </a:lnTo>
                <a:lnTo>
                  <a:pt x="943" y="1494"/>
                </a:lnTo>
                <a:lnTo>
                  <a:pt x="932" y="1499"/>
                </a:lnTo>
                <a:lnTo>
                  <a:pt x="932" y="1510"/>
                </a:lnTo>
                <a:lnTo>
                  <a:pt x="937" y="1510"/>
                </a:lnTo>
                <a:lnTo>
                  <a:pt x="959" y="1516"/>
                </a:lnTo>
                <a:lnTo>
                  <a:pt x="959" y="1516"/>
                </a:lnTo>
                <a:lnTo>
                  <a:pt x="970" y="1516"/>
                </a:lnTo>
                <a:lnTo>
                  <a:pt x="981" y="1527"/>
                </a:lnTo>
                <a:lnTo>
                  <a:pt x="981" y="1527"/>
                </a:lnTo>
                <a:lnTo>
                  <a:pt x="992" y="1532"/>
                </a:lnTo>
                <a:lnTo>
                  <a:pt x="998" y="1532"/>
                </a:lnTo>
                <a:lnTo>
                  <a:pt x="1014" y="1543"/>
                </a:lnTo>
                <a:lnTo>
                  <a:pt x="1036" y="1543"/>
                </a:lnTo>
                <a:lnTo>
                  <a:pt x="1036" y="1538"/>
                </a:lnTo>
                <a:lnTo>
                  <a:pt x="1031" y="1532"/>
                </a:lnTo>
                <a:lnTo>
                  <a:pt x="1031" y="1532"/>
                </a:lnTo>
                <a:lnTo>
                  <a:pt x="1014" y="1527"/>
                </a:lnTo>
                <a:lnTo>
                  <a:pt x="1014" y="1527"/>
                </a:lnTo>
                <a:lnTo>
                  <a:pt x="1003" y="1516"/>
                </a:lnTo>
                <a:lnTo>
                  <a:pt x="1003" y="1516"/>
                </a:lnTo>
                <a:close/>
                <a:moveTo>
                  <a:pt x="1042" y="1560"/>
                </a:moveTo>
                <a:lnTo>
                  <a:pt x="1058" y="1565"/>
                </a:lnTo>
                <a:lnTo>
                  <a:pt x="1058" y="1565"/>
                </a:lnTo>
                <a:lnTo>
                  <a:pt x="1069" y="1560"/>
                </a:lnTo>
                <a:lnTo>
                  <a:pt x="1069" y="1560"/>
                </a:lnTo>
                <a:lnTo>
                  <a:pt x="1086" y="1560"/>
                </a:lnTo>
                <a:lnTo>
                  <a:pt x="1086" y="1554"/>
                </a:lnTo>
                <a:lnTo>
                  <a:pt x="1080" y="1554"/>
                </a:lnTo>
                <a:lnTo>
                  <a:pt x="1075" y="1549"/>
                </a:lnTo>
                <a:lnTo>
                  <a:pt x="1047" y="1538"/>
                </a:lnTo>
                <a:lnTo>
                  <a:pt x="1047" y="1538"/>
                </a:lnTo>
                <a:lnTo>
                  <a:pt x="1047" y="1543"/>
                </a:lnTo>
                <a:lnTo>
                  <a:pt x="1047" y="1549"/>
                </a:lnTo>
                <a:lnTo>
                  <a:pt x="1047" y="1549"/>
                </a:lnTo>
                <a:lnTo>
                  <a:pt x="1042" y="1560"/>
                </a:lnTo>
                <a:lnTo>
                  <a:pt x="1042" y="1560"/>
                </a:lnTo>
                <a:lnTo>
                  <a:pt x="1042" y="1560"/>
                </a:lnTo>
                <a:close/>
                <a:moveTo>
                  <a:pt x="1174" y="1615"/>
                </a:moveTo>
                <a:lnTo>
                  <a:pt x="1174" y="1615"/>
                </a:lnTo>
                <a:lnTo>
                  <a:pt x="1174" y="1598"/>
                </a:lnTo>
                <a:lnTo>
                  <a:pt x="1174" y="1582"/>
                </a:lnTo>
                <a:lnTo>
                  <a:pt x="1169" y="1571"/>
                </a:lnTo>
                <a:lnTo>
                  <a:pt x="1169" y="1571"/>
                </a:lnTo>
                <a:lnTo>
                  <a:pt x="1158" y="1560"/>
                </a:lnTo>
                <a:lnTo>
                  <a:pt x="1152" y="1554"/>
                </a:lnTo>
                <a:lnTo>
                  <a:pt x="1141" y="1549"/>
                </a:lnTo>
                <a:lnTo>
                  <a:pt x="1124" y="1549"/>
                </a:lnTo>
                <a:lnTo>
                  <a:pt x="1108" y="1549"/>
                </a:lnTo>
                <a:lnTo>
                  <a:pt x="1108" y="1554"/>
                </a:lnTo>
                <a:lnTo>
                  <a:pt x="1102" y="1565"/>
                </a:lnTo>
                <a:lnTo>
                  <a:pt x="1119" y="1565"/>
                </a:lnTo>
                <a:lnTo>
                  <a:pt x="1141" y="1565"/>
                </a:lnTo>
                <a:lnTo>
                  <a:pt x="1141" y="1565"/>
                </a:lnTo>
                <a:lnTo>
                  <a:pt x="1152" y="1576"/>
                </a:lnTo>
                <a:lnTo>
                  <a:pt x="1152" y="1576"/>
                </a:lnTo>
                <a:lnTo>
                  <a:pt x="1163" y="1582"/>
                </a:lnTo>
                <a:lnTo>
                  <a:pt x="1169" y="1593"/>
                </a:lnTo>
                <a:lnTo>
                  <a:pt x="1169" y="1593"/>
                </a:lnTo>
                <a:lnTo>
                  <a:pt x="1163" y="1615"/>
                </a:lnTo>
                <a:lnTo>
                  <a:pt x="1163" y="1626"/>
                </a:lnTo>
                <a:lnTo>
                  <a:pt x="1174" y="1615"/>
                </a:lnTo>
                <a:close/>
                <a:moveTo>
                  <a:pt x="854" y="1747"/>
                </a:moveTo>
                <a:lnTo>
                  <a:pt x="854" y="1747"/>
                </a:lnTo>
                <a:lnTo>
                  <a:pt x="849" y="1753"/>
                </a:lnTo>
                <a:lnTo>
                  <a:pt x="849" y="1758"/>
                </a:lnTo>
                <a:lnTo>
                  <a:pt x="849" y="1758"/>
                </a:lnTo>
                <a:lnTo>
                  <a:pt x="854" y="1764"/>
                </a:lnTo>
                <a:lnTo>
                  <a:pt x="854" y="1769"/>
                </a:lnTo>
                <a:lnTo>
                  <a:pt x="860" y="1769"/>
                </a:lnTo>
                <a:lnTo>
                  <a:pt x="871" y="1764"/>
                </a:lnTo>
                <a:lnTo>
                  <a:pt x="871" y="1753"/>
                </a:lnTo>
                <a:lnTo>
                  <a:pt x="860" y="1753"/>
                </a:lnTo>
                <a:lnTo>
                  <a:pt x="854" y="1747"/>
                </a:lnTo>
                <a:close/>
                <a:moveTo>
                  <a:pt x="3423" y="1934"/>
                </a:moveTo>
                <a:lnTo>
                  <a:pt x="3418" y="1940"/>
                </a:lnTo>
                <a:lnTo>
                  <a:pt x="3429" y="1945"/>
                </a:lnTo>
                <a:lnTo>
                  <a:pt x="3423" y="1934"/>
                </a:lnTo>
                <a:close/>
                <a:moveTo>
                  <a:pt x="3423" y="1984"/>
                </a:moveTo>
                <a:lnTo>
                  <a:pt x="3423" y="1984"/>
                </a:lnTo>
                <a:lnTo>
                  <a:pt x="3429" y="1995"/>
                </a:lnTo>
                <a:lnTo>
                  <a:pt x="3434" y="2006"/>
                </a:lnTo>
                <a:lnTo>
                  <a:pt x="3451" y="2001"/>
                </a:lnTo>
                <a:lnTo>
                  <a:pt x="3429" y="1978"/>
                </a:lnTo>
                <a:lnTo>
                  <a:pt x="3429" y="1978"/>
                </a:lnTo>
                <a:lnTo>
                  <a:pt x="3423" y="1978"/>
                </a:lnTo>
                <a:lnTo>
                  <a:pt x="3418" y="1984"/>
                </a:lnTo>
                <a:lnTo>
                  <a:pt x="3423" y="1984"/>
                </a:lnTo>
                <a:lnTo>
                  <a:pt x="3423" y="1984"/>
                </a:lnTo>
                <a:close/>
                <a:moveTo>
                  <a:pt x="3462" y="1124"/>
                </a:moveTo>
                <a:lnTo>
                  <a:pt x="3451" y="1146"/>
                </a:lnTo>
                <a:lnTo>
                  <a:pt x="3445" y="1157"/>
                </a:lnTo>
                <a:lnTo>
                  <a:pt x="3445" y="1163"/>
                </a:lnTo>
                <a:lnTo>
                  <a:pt x="3440" y="1168"/>
                </a:lnTo>
                <a:lnTo>
                  <a:pt x="3440" y="1168"/>
                </a:lnTo>
                <a:lnTo>
                  <a:pt x="3412" y="1190"/>
                </a:lnTo>
                <a:lnTo>
                  <a:pt x="3412" y="1190"/>
                </a:lnTo>
                <a:lnTo>
                  <a:pt x="3390" y="1207"/>
                </a:lnTo>
                <a:lnTo>
                  <a:pt x="3385" y="1212"/>
                </a:lnTo>
                <a:lnTo>
                  <a:pt x="3385" y="1212"/>
                </a:lnTo>
                <a:lnTo>
                  <a:pt x="3368" y="1223"/>
                </a:lnTo>
                <a:lnTo>
                  <a:pt x="3351" y="1223"/>
                </a:lnTo>
                <a:lnTo>
                  <a:pt x="3340" y="1223"/>
                </a:lnTo>
                <a:lnTo>
                  <a:pt x="3340" y="1223"/>
                </a:lnTo>
                <a:lnTo>
                  <a:pt x="3329" y="1218"/>
                </a:lnTo>
                <a:lnTo>
                  <a:pt x="3329" y="1207"/>
                </a:lnTo>
                <a:lnTo>
                  <a:pt x="3324" y="1196"/>
                </a:lnTo>
                <a:lnTo>
                  <a:pt x="3340" y="1190"/>
                </a:lnTo>
                <a:lnTo>
                  <a:pt x="3335" y="1168"/>
                </a:lnTo>
                <a:lnTo>
                  <a:pt x="3335" y="1152"/>
                </a:lnTo>
                <a:lnTo>
                  <a:pt x="3346" y="1146"/>
                </a:lnTo>
                <a:lnTo>
                  <a:pt x="3346" y="1146"/>
                </a:lnTo>
                <a:lnTo>
                  <a:pt x="3346" y="1135"/>
                </a:lnTo>
                <a:lnTo>
                  <a:pt x="3340" y="1119"/>
                </a:lnTo>
                <a:lnTo>
                  <a:pt x="3340" y="1119"/>
                </a:lnTo>
                <a:lnTo>
                  <a:pt x="3340" y="1108"/>
                </a:lnTo>
                <a:lnTo>
                  <a:pt x="3335" y="1086"/>
                </a:lnTo>
                <a:lnTo>
                  <a:pt x="3335" y="1086"/>
                </a:lnTo>
                <a:lnTo>
                  <a:pt x="3329" y="1069"/>
                </a:lnTo>
                <a:lnTo>
                  <a:pt x="3324" y="1075"/>
                </a:lnTo>
                <a:lnTo>
                  <a:pt x="3318" y="1086"/>
                </a:lnTo>
                <a:lnTo>
                  <a:pt x="3318" y="1119"/>
                </a:lnTo>
                <a:lnTo>
                  <a:pt x="3318" y="1119"/>
                </a:lnTo>
                <a:lnTo>
                  <a:pt x="3318" y="1124"/>
                </a:lnTo>
                <a:lnTo>
                  <a:pt x="3324" y="1141"/>
                </a:lnTo>
                <a:lnTo>
                  <a:pt x="3324" y="1141"/>
                </a:lnTo>
                <a:lnTo>
                  <a:pt x="3318" y="1185"/>
                </a:lnTo>
                <a:lnTo>
                  <a:pt x="3313" y="1196"/>
                </a:lnTo>
                <a:lnTo>
                  <a:pt x="3313" y="1218"/>
                </a:lnTo>
                <a:lnTo>
                  <a:pt x="3307" y="1240"/>
                </a:lnTo>
                <a:lnTo>
                  <a:pt x="3296" y="1251"/>
                </a:lnTo>
                <a:lnTo>
                  <a:pt x="3285" y="1262"/>
                </a:lnTo>
                <a:lnTo>
                  <a:pt x="3291" y="1273"/>
                </a:lnTo>
                <a:lnTo>
                  <a:pt x="3296" y="1295"/>
                </a:lnTo>
                <a:lnTo>
                  <a:pt x="3285" y="1317"/>
                </a:lnTo>
                <a:lnTo>
                  <a:pt x="3274" y="1334"/>
                </a:lnTo>
                <a:lnTo>
                  <a:pt x="3247" y="1339"/>
                </a:lnTo>
                <a:lnTo>
                  <a:pt x="3230" y="1345"/>
                </a:lnTo>
                <a:lnTo>
                  <a:pt x="3230" y="1345"/>
                </a:lnTo>
                <a:lnTo>
                  <a:pt x="3225" y="1350"/>
                </a:lnTo>
                <a:lnTo>
                  <a:pt x="3214" y="1356"/>
                </a:lnTo>
                <a:lnTo>
                  <a:pt x="3214" y="1356"/>
                </a:lnTo>
                <a:lnTo>
                  <a:pt x="3203" y="1356"/>
                </a:lnTo>
                <a:lnTo>
                  <a:pt x="3197" y="1367"/>
                </a:lnTo>
                <a:lnTo>
                  <a:pt x="3197" y="1367"/>
                </a:lnTo>
                <a:lnTo>
                  <a:pt x="3192" y="1383"/>
                </a:lnTo>
                <a:lnTo>
                  <a:pt x="3192" y="1383"/>
                </a:lnTo>
                <a:lnTo>
                  <a:pt x="3192" y="1389"/>
                </a:lnTo>
                <a:lnTo>
                  <a:pt x="3192" y="1400"/>
                </a:lnTo>
                <a:lnTo>
                  <a:pt x="3197" y="1405"/>
                </a:lnTo>
                <a:lnTo>
                  <a:pt x="3197" y="1405"/>
                </a:lnTo>
                <a:lnTo>
                  <a:pt x="3203" y="1411"/>
                </a:lnTo>
                <a:lnTo>
                  <a:pt x="3203" y="1411"/>
                </a:lnTo>
                <a:lnTo>
                  <a:pt x="3203" y="1405"/>
                </a:lnTo>
                <a:lnTo>
                  <a:pt x="3230" y="1383"/>
                </a:lnTo>
                <a:lnTo>
                  <a:pt x="3247" y="1378"/>
                </a:lnTo>
                <a:lnTo>
                  <a:pt x="3247" y="1378"/>
                </a:lnTo>
                <a:lnTo>
                  <a:pt x="3247" y="1383"/>
                </a:lnTo>
                <a:lnTo>
                  <a:pt x="3258" y="1378"/>
                </a:lnTo>
                <a:lnTo>
                  <a:pt x="3258" y="1378"/>
                </a:lnTo>
                <a:lnTo>
                  <a:pt x="3269" y="1372"/>
                </a:lnTo>
                <a:lnTo>
                  <a:pt x="3280" y="1367"/>
                </a:lnTo>
                <a:lnTo>
                  <a:pt x="3296" y="1367"/>
                </a:lnTo>
                <a:lnTo>
                  <a:pt x="3296" y="1361"/>
                </a:lnTo>
                <a:lnTo>
                  <a:pt x="3313" y="1350"/>
                </a:lnTo>
                <a:lnTo>
                  <a:pt x="3313" y="1350"/>
                </a:lnTo>
                <a:lnTo>
                  <a:pt x="3318" y="1312"/>
                </a:lnTo>
                <a:lnTo>
                  <a:pt x="3318" y="1312"/>
                </a:lnTo>
                <a:lnTo>
                  <a:pt x="3318" y="1306"/>
                </a:lnTo>
                <a:lnTo>
                  <a:pt x="3329" y="1290"/>
                </a:lnTo>
                <a:lnTo>
                  <a:pt x="3329" y="1290"/>
                </a:lnTo>
                <a:lnTo>
                  <a:pt x="3335" y="1279"/>
                </a:lnTo>
                <a:lnTo>
                  <a:pt x="3329" y="1279"/>
                </a:lnTo>
                <a:lnTo>
                  <a:pt x="3318" y="1284"/>
                </a:lnTo>
                <a:lnTo>
                  <a:pt x="3318" y="1284"/>
                </a:lnTo>
                <a:lnTo>
                  <a:pt x="3313" y="1279"/>
                </a:lnTo>
                <a:lnTo>
                  <a:pt x="3318" y="1268"/>
                </a:lnTo>
                <a:lnTo>
                  <a:pt x="3324" y="1257"/>
                </a:lnTo>
                <a:lnTo>
                  <a:pt x="3324" y="1257"/>
                </a:lnTo>
                <a:lnTo>
                  <a:pt x="3324" y="1262"/>
                </a:lnTo>
                <a:lnTo>
                  <a:pt x="3329" y="1257"/>
                </a:lnTo>
                <a:lnTo>
                  <a:pt x="3329" y="1257"/>
                </a:lnTo>
                <a:lnTo>
                  <a:pt x="3346" y="1251"/>
                </a:lnTo>
                <a:lnTo>
                  <a:pt x="3368" y="1246"/>
                </a:lnTo>
                <a:lnTo>
                  <a:pt x="3368" y="1246"/>
                </a:lnTo>
                <a:lnTo>
                  <a:pt x="3385" y="1240"/>
                </a:lnTo>
                <a:lnTo>
                  <a:pt x="3390" y="1234"/>
                </a:lnTo>
                <a:lnTo>
                  <a:pt x="3390" y="1218"/>
                </a:lnTo>
                <a:lnTo>
                  <a:pt x="3390" y="1218"/>
                </a:lnTo>
                <a:lnTo>
                  <a:pt x="3423" y="1190"/>
                </a:lnTo>
                <a:lnTo>
                  <a:pt x="3423" y="1190"/>
                </a:lnTo>
                <a:lnTo>
                  <a:pt x="3451" y="1163"/>
                </a:lnTo>
                <a:lnTo>
                  <a:pt x="3451" y="1163"/>
                </a:lnTo>
                <a:lnTo>
                  <a:pt x="3467" y="1141"/>
                </a:lnTo>
                <a:lnTo>
                  <a:pt x="3467" y="1130"/>
                </a:lnTo>
                <a:lnTo>
                  <a:pt x="3467" y="1124"/>
                </a:lnTo>
                <a:lnTo>
                  <a:pt x="3462" y="1124"/>
                </a:lnTo>
                <a:close/>
                <a:moveTo>
                  <a:pt x="3737" y="672"/>
                </a:moveTo>
                <a:lnTo>
                  <a:pt x="3737" y="672"/>
                </a:lnTo>
                <a:lnTo>
                  <a:pt x="3743" y="672"/>
                </a:lnTo>
                <a:lnTo>
                  <a:pt x="3748" y="667"/>
                </a:lnTo>
                <a:lnTo>
                  <a:pt x="3754" y="661"/>
                </a:lnTo>
                <a:lnTo>
                  <a:pt x="3748" y="650"/>
                </a:lnTo>
                <a:lnTo>
                  <a:pt x="3748" y="650"/>
                </a:lnTo>
                <a:lnTo>
                  <a:pt x="3732" y="650"/>
                </a:lnTo>
                <a:lnTo>
                  <a:pt x="3732" y="650"/>
                </a:lnTo>
                <a:lnTo>
                  <a:pt x="3721" y="650"/>
                </a:lnTo>
                <a:lnTo>
                  <a:pt x="3715" y="656"/>
                </a:lnTo>
                <a:lnTo>
                  <a:pt x="3715" y="656"/>
                </a:lnTo>
                <a:lnTo>
                  <a:pt x="3710" y="667"/>
                </a:lnTo>
                <a:lnTo>
                  <a:pt x="3704" y="672"/>
                </a:lnTo>
                <a:lnTo>
                  <a:pt x="3721" y="672"/>
                </a:lnTo>
                <a:lnTo>
                  <a:pt x="3721" y="672"/>
                </a:lnTo>
                <a:lnTo>
                  <a:pt x="3737" y="672"/>
                </a:lnTo>
                <a:lnTo>
                  <a:pt x="3737" y="672"/>
                </a:lnTo>
                <a:close/>
                <a:moveTo>
                  <a:pt x="2376" y="1819"/>
                </a:moveTo>
                <a:lnTo>
                  <a:pt x="2381" y="1824"/>
                </a:lnTo>
                <a:lnTo>
                  <a:pt x="2392" y="1824"/>
                </a:lnTo>
                <a:lnTo>
                  <a:pt x="2387" y="1813"/>
                </a:lnTo>
                <a:lnTo>
                  <a:pt x="2376" y="181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aphicFrame>
        <p:nvGraphicFramePr>
          <p:cNvPr id="34" name="Chart 33"/>
          <p:cNvGraphicFramePr/>
          <p:nvPr>
            <p:extLst>
              <p:ext uri="{D42A27DB-BD31-4B8C-83A1-F6EECF244321}">
                <p14:modId xmlns:p14="http://schemas.microsoft.com/office/powerpoint/2010/main" val="487842640"/>
              </p:ext>
            </p:extLst>
          </p:nvPr>
        </p:nvGraphicFramePr>
        <p:xfrm>
          <a:off x="983547" y="1654805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3352800" y="5404800"/>
            <a:ext cx="4343400" cy="234000"/>
            <a:chOff x="3352800" y="5404800"/>
            <a:chExt cx="4343400" cy="234000"/>
          </a:xfrm>
        </p:grpSpPr>
        <p:sp>
          <p:nvSpPr>
            <p:cNvPr id="35" name="TextBox 34"/>
            <p:cNvSpPr txBox="1"/>
            <p:nvPr/>
          </p:nvSpPr>
          <p:spPr>
            <a:xfrm>
              <a:off x="3352800" y="5406159"/>
              <a:ext cx="43434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DESIGN 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WEB 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PROMO 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BRANDING</a:t>
              </a:r>
              <a:endParaRPr lang="en-US" sz="900" dirty="0">
                <a:solidFill>
                  <a:schemeClr val="accent4"/>
                </a:solidFill>
                <a:latin typeface="+mj-lt"/>
              </a:endParaRPr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3568375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  <p:sp>
          <p:nvSpPr>
            <p:cNvPr id="39" name="TextBox 38"/>
            <p:cNvSpPr txBox="1">
              <a:spLocks noChangeAspect="1"/>
            </p:cNvSpPr>
            <p:nvPr/>
          </p:nvSpPr>
          <p:spPr>
            <a:xfrm>
              <a:off x="4492750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s</a:t>
              </a:r>
              <a:endParaRPr lang="ru-RU" sz="2400" dirty="0"/>
            </a:p>
          </p:txBody>
        </p:sp>
        <p:sp>
          <p:nvSpPr>
            <p:cNvPr id="40" name="TextBox 39"/>
            <p:cNvSpPr txBox="1">
              <a:spLocks noChangeAspect="1"/>
            </p:cNvSpPr>
            <p:nvPr/>
          </p:nvSpPr>
          <p:spPr>
            <a:xfrm>
              <a:off x="5380900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2"/>
                </a:solidFill>
              </a:endParaRPr>
            </a:p>
          </p:txBody>
        </p:sp>
        <p:sp>
          <p:nvSpPr>
            <p:cNvPr id="41" name="TextBox 40"/>
            <p:cNvSpPr txBox="1">
              <a:spLocks noChangeAspect="1"/>
            </p:cNvSpPr>
            <p:nvPr/>
          </p:nvSpPr>
          <p:spPr>
            <a:xfrm>
              <a:off x="6294675" y="5404800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tx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tx2"/>
                </a:solidFill>
              </a:endParaRPr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546120" y="1578605"/>
            <a:ext cx="392736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 smtClean="0">
                <a:latin typeface="+mj-lt"/>
              </a:rPr>
              <a:t>4000</a:t>
            </a:r>
            <a:endParaRPr lang="en-US" sz="1100" dirty="0">
              <a:latin typeface="+mj-lt"/>
            </a:endParaRPr>
          </a:p>
        </p:txBody>
      </p:sp>
      <p:graphicFrame>
        <p:nvGraphicFramePr>
          <p:cNvPr id="44" name="Chart 43"/>
          <p:cNvGraphicFramePr/>
          <p:nvPr>
            <p:extLst>
              <p:ext uri="{D42A27DB-BD31-4B8C-83A1-F6EECF244321}">
                <p14:modId xmlns:p14="http://schemas.microsoft.com/office/powerpoint/2010/main" val="2382435250"/>
              </p:ext>
            </p:extLst>
          </p:nvPr>
        </p:nvGraphicFramePr>
        <p:xfrm>
          <a:off x="2434290" y="2590800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5" name="TextBox 44"/>
          <p:cNvSpPr txBox="1"/>
          <p:nvPr/>
        </p:nvSpPr>
        <p:spPr>
          <a:xfrm>
            <a:off x="2017702" y="2829935"/>
            <a:ext cx="371897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smtClean="0">
                <a:latin typeface="+mj-lt"/>
              </a:rPr>
              <a:t>3500</a:t>
            </a:r>
            <a:endParaRPr lang="en-US" sz="1100">
              <a:latin typeface="+mj-lt"/>
            </a:endParaRPr>
          </a:p>
        </p:txBody>
      </p:sp>
      <p:graphicFrame>
        <p:nvGraphicFramePr>
          <p:cNvPr id="46" name="Chart 45"/>
          <p:cNvGraphicFramePr/>
          <p:nvPr>
            <p:extLst>
              <p:ext uri="{D42A27DB-BD31-4B8C-83A1-F6EECF244321}">
                <p14:modId xmlns:p14="http://schemas.microsoft.com/office/powerpoint/2010/main" val="4092958065"/>
              </p:ext>
            </p:extLst>
          </p:nvPr>
        </p:nvGraphicFramePr>
        <p:xfrm>
          <a:off x="3942627" y="1840215"/>
          <a:ext cx="914400" cy="1969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9" name="TextBox 48"/>
          <p:cNvSpPr txBox="1"/>
          <p:nvPr/>
        </p:nvSpPr>
        <p:spPr>
          <a:xfrm>
            <a:off x="3505200" y="1691911"/>
            <a:ext cx="392736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 smtClean="0">
                <a:latin typeface="+mj-lt"/>
              </a:rPr>
              <a:t>5000</a:t>
            </a:r>
            <a:endParaRPr lang="en-US" sz="1100" dirty="0">
              <a:latin typeface="+mj-lt"/>
            </a:endParaRPr>
          </a:p>
        </p:txBody>
      </p:sp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2369645954"/>
              </p:ext>
            </p:extLst>
          </p:nvPr>
        </p:nvGraphicFramePr>
        <p:xfrm>
          <a:off x="5614275" y="2667000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5199290" y="2906135"/>
            <a:ext cx="370294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>
                <a:latin typeface="+mj-lt"/>
              </a:rPr>
              <a:t>2</a:t>
            </a:r>
            <a:r>
              <a:rPr lang="en-US" sz="1100" dirty="0" smtClean="0">
                <a:latin typeface="+mj-lt"/>
              </a:rPr>
              <a:t>500</a:t>
            </a:r>
            <a:endParaRPr lang="en-US" sz="1100" dirty="0">
              <a:latin typeface="+mj-lt"/>
            </a:endParaRPr>
          </a:p>
        </p:txBody>
      </p:sp>
      <p:graphicFrame>
        <p:nvGraphicFramePr>
          <p:cNvPr id="18" name="Chart 17"/>
          <p:cNvGraphicFramePr/>
          <p:nvPr>
            <p:extLst>
              <p:ext uri="{D42A27DB-BD31-4B8C-83A1-F6EECF244321}">
                <p14:modId xmlns:p14="http://schemas.microsoft.com/office/powerpoint/2010/main" val="2022411647"/>
              </p:ext>
            </p:extLst>
          </p:nvPr>
        </p:nvGraphicFramePr>
        <p:xfrm>
          <a:off x="7298131" y="3276600"/>
          <a:ext cx="914400" cy="17160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6860704" y="3200400"/>
            <a:ext cx="392736" cy="261610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r"/>
            <a:r>
              <a:rPr lang="en-US" sz="1100" dirty="0" smtClean="0">
                <a:latin typeface="+mj-lt"/>
              </a:rPr>
              <a:t>4000</a:t>
            </a:r>
            <a:endParaRPr lang="en-US" sz="11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921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4" grpId="0" uiExpand="1">
        <p:bldAsOne/>
      </p:bldGraphic>
      <p:bldP spid="42" grpId="0"/>
      <p:bldGraphic spid="44" grpId="0">
        <p:bldAsOne/>
      </p:bldGraphic>
      <p:bldP spid="45" grpId="0"/>
      <p:bldGraphic spid="46" grpId="0">
        <p:bldAsOne/>
      </p:bldGraphic>
      <p:bldP spid="49" grpId="0"/>
      <p:bldGraphic spid="16" grpId="0">
        <p:bldAsOne/>
      </p:bldGraphic>
      <p:bldP spid="17" grpId="0"/>
      <p:bldGraphic spid="18" grpId="0" uiExpand="1">
        <p:bldAsOne/>
      </p:bldGraphic>
      <p:bldP spid="1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/>
              <a:t>o</a:t>
            </a:r>
            <a:r>
              <a:rPr lang="en-US" smtClean="0"/>
              <a:t>nline retail dominance</a:t>
            </a:r>
            <a:endParaRPr lang="en-US"/>
          </a:p>
        </p:txBody>
      </p:sp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2919738"/>
              </p:ext>
            </p:extLst>
          </p:nvPr>
        </p:nvGraphicFramePr>
        <p:xfrm>
          <a:off x="381000" y="2057400"/>
          <a:ext cx="8382000" cy="3657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1217018" y="3542481"/>
            <a:ext cx="766364" cy="766364"/>
            <a:chOff x="1217018" y="3542481"/>
            <a:chExt cx="766364" cy="766364"/>
          </a:xfrm>
        </p:grpSpPr>
        <p:sp>
          <p:nvSpPr>
            <p:cNvPr id="17" name="TextBox 16"/>
            <p:cNvSpPr txBox="1">
              <a:spLocks noChangeAspect="1"/>
            </p:cNvSpPr>
            <p:nvPr/>
          </p:nvSpPr>
          <p:spPr>
            <a:xfrm>
              <a:off x="1217018" y="3542481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1373781" y="3669943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+10%</a:t>
              </a:r>
              <a:endParaRPr lang="en-US" sz="1000" b="1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87509" y="3326673"/>
            <a:ext cx="766364" cy="766364"/>
            <a:chOff x="2787509" y="3326673"/>
            <a:chExt cx="766364" cy="766364"/>
          </a:xfrm>
        </p:grpSpPr>
        <p:sp>
          <p:nvSpPr>
            <p:cNvPr id="18" name="TextBox 17"/>
            <p:cNvSpPr txBox="1">
              <a:spLocks noChangeAspect="1"/>
            </p:cNvSpPr>
            <p:nvPr/>
          </p:nvSpPr>
          <p:spPr>
            <a:xfrm>
              <a:off x="2787509" y="3326673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944272" y="3454135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+15%</a:t>
              </a:r>
              <a:endParaRPr lang="en-US" sz="1000" b="1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361582" y="2474109"/>
            <a:ext cx="766364" cy="766364"/>
            <a:chOff x="4361582" y="2474109"/>
            <a:chExt cx="766364" cy="766364"/>
          </a:xfrm>
        </p:grpSpPr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4361582" y="2474109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518345" y="2601571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+35%</a:t>
              </a:r>
              <a:endParaRPr lang="en-US" sz="1000" b="1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932917" y="2671238"/>
            <a:ext cx="766364" cy="766364"/>
            <a:chOff x="5932917" y="2671238"/>
            <a:chExt cx="766364" cy="766364"/>
          </a:xfrm>
        </p:grpSpPr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5932917" y="2671238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089680" y="2798700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+30%</a:t>
              </a:r>
              <a:endParaRPr lang="en-US" sz="1000" b="1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524204" y="1646694"/>
            <a:ext cx="766364" cy="766364"/>
            <a:chOff x="7524204" y="1646694"/>
            <a:chExt cx="766364" cy="766364"/>
          </a:xfrm>
        </p:grpSpPr>
        <p:sp>
          <p:nvSpPr>
            <p:cNvPr id="24" name="TextBox 23"/>
            <p:cNvSpPr txBox="1">
              <a:spLocks noChangeAspect="1"/>
            </p:cNvSpPr>
            <p:nvPr/>
          </p:nvSpPr>
          <p:spPr>
            <a:xfrm>
              <a:off x="7524204" y="1646694"/>
              <a:ext cx="766364" cy="76636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5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5400" dirty="0">
                <a:solidFill>
                  <a:schemeClr val="tx2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680967" y="1774156"/>
              <a:ext cx="533400" cy="288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sz="1000" b="1" smtClean="0"/>
                <a:t>+55%</a:t>
              </a:r>
              <a:endParaRPr lang="en-US" sz="1000" b="1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5873690" y="4875709"/>
            <a:ext cx="2857501" cy="383182"/>
            <a:chOff x="5873690" y="4875709"/>
            <a:chExt cx="2857501" cy="383182"/>
          </a:xfrm>
        </p:grpSpPr>
        <p:sp>
          <p:nvSpPr>
            <p:cNvPr id="13" name="TextBox 12"/>
            <p:cNvSpPr txBox="1"/>
            <p:nvPr/>
          </p:nvSpPr>
          <p:spPr>
            <a:xfrm>
              <a:off x="6085603" y="4936495"/>
              <a:ext cx="264558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accent4"/>
                  </a:solidFill>
                </a:rPr>
                <a:t>Spending in millions	% change</a:t>
              </a:r>
              <a:endParaRPr lang="en-US" sz="1100" dirty="0">
                <a:solidFill>
                  <a:schemeClr val="accent4"/>
                </a:solidFill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5873690" y="4953000"/>
              <a:ext cx="228600" cy="2286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>
              <a:spLocks noChangeAspect="1"/>
            </p:cNvSpPr>
            <p:nvPr/>
          </p:nvSpPr>
          <p:spPr>
            <a:xfrm>
              <a:off x="7585176" y="4875709"/>
              <a:ext cx="383182" cy="38318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tx2"/>
                  </a:solidFill>
                  <a:latin typeface="FontAwesome" pitchFamily="2" charset="0"/>
                </a:rPr>
                <a:t></a:t>
              </a:r>
              <a:endParaRPr lang="ru-RU" sz="24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838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Chart bld="category"/>
        </p:bldSub>
      </p:bldGraphic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query words to </a:t>
            </a:r>
            <a:r>
              <a:rPr lang="en-US"/>
              <a:t>the search </a:t>
            </a:r>
            <a:r>
              <a:rPr lang="en-US" smtClean="0"/>
              <a:t>engine</a:t>
            </a:r>
            <a:endParaRPr lang="en-US"/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005887677"/>
              </p:ext>
            </p:extLst>
          </p:nvPr>
        </p:nvGraphicFramePr>
        <p:xfrm>
          <a:off x="3810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/>
          <p:cNvGraphicFramePr/>
          <p:nvPr>
            <p:extLst>
              <p:ext uri="{D42A27DB-BD31-4B8C-83A1-F6EECF244321}">
                <p14:modId xmlns:p14="http://schemas.microsoft.com/office/powerpoint/2010/main" val="692673437"/>
              </p:ext>
            </p:extLst>
          </p:nvPr>
        </p:nvGraphicFramePr>
        <p:xfrm>
          <a:off x="25654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3982746442"/>
              </p:ext>
            </p:extLst>
          </p:nvPr>
        </p:nvGraphicFramePr>
        <p:xfrm>
          <a:off x="47498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5" name="Chart 14"/>
          <p:cNvGraphicFramePr/>
          <p:nvPr>
            <p:extLst>
              <p:ext uri="{D42A27DB-BD31-4B8C-83A1-F6EECF244321}">
                <p14:modId xmlns:p14="http://schemas.microsoft.com/office/powerpoint/2010/main" val="4273314827"/>
              </p:ext>
            </p:extLst>
          </p:nvPr>
        </p:nvGraphicFramePr>
        <p:xfrm>
          <a:off x="6934200" y="1524000"/>
          <a:ext cx="1905000" cy="396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304800" y="5637441"/>
            <a:ext cx="8458200" cy="234000"/>
            <a:chOff x="304800" y="5637441"/>
            <a:chExt cx="8458200" cy="234000"/>
          </a:xfrm>
        </p:grpSpPr>
        <p:sp>
          <p:nvSpPr>
            <p:cNvPr id="16" name="TextBox 15"/>
            <p:cNvSpPr txBox="1"/>
            <p:nvPr/>
          </p:nvSpPr>
          <p:spPr>
            <a:xfrm>
              <a:off x="304800" y="5638800"/>
              <a:ext cx="84582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DESIGN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 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WEB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 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PROMO</a:t>
              </a:r>
              <a:r>
                <a:rPr lang="en-US" sz="900" dirty="0" smtClean="0">
                  <a:solidFill>
                    <a:schemeClr val="tx2"/>
                  </a:solidFill>
                  <a:latin typeface="+mj-lt"/>
                </a:rPr>
                <a:t> 	</a:t>
              </a:r>
              <a:r>
                <a:rPr lang="en-US" sz="900" dirty="0" smtClean="0">
                  <a:solidFill>
                    <a:schemeClr val="accent4"/>
                  </a:solidFill>
                  <a:latin typeface="+mj-lt"/>
                </a:rPr>
                <a:t>BRANDING</a:t>
              </a:r>
              <a:endParaRPr lang="en-US" sz="900" dirty="0">
                <a:solidFill>
                  <a:schemeClr val="accent4"/>
                </a:solidFill>
                <a:latin typeface="+mj-lt"/>
              </a:endParaRPr>
            </a:p>
          </p:txBody>
        </p:sp>
        <p:sp>
          <p:nvSpPr>
            <p:cNvPr id="20" name="TextBox 19"/>
            <p:cNvSpPr txBox="1">
              <a:spLocks noChangeAspect="1"/>
            </p:cNvSpPr>
            <p:nvPr/>
          </p:nvSpPr>
          <p:spPr>
            <a:xfrm>
              <a:off x="2577775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1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/>
            <p:cNvSpPr txBox="1">
              <a:spLocks noChangeAspect="1"/>
            </p:cNvSpPr>
            <p:nvPr/>
          </p:nvSpPr>
          <p:spPr>
            <a:xfrm>
              <a:off x="3502150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s</a:t>
              </a:r>
              <a:endParaRPr lang="ru-RU" sz="2400" dirty="0"/>
            </a:p>
          </p:txBody>
        </p:sp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4390300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bg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bg2"/>
                </a:solidFill>
              </a:endParaRPr>
            </a:p>
          </p:txBody>
        </p:sp>
        <p:sp>
          <p:nvSpPr>
            <p:cNvPr id="23" name="TextBox 22"/>
            <p:cNvSpPr txBox="1">
              <a:spLocks noChangeAspect="1"/>
            </p:cNvSpPr>
            <p:nvPr/>
          </p:nvSpPr>
          <p:spPr>
            <a:xfrm>
              <a:off x="5304075" y="5637441"/>
              <a:ext cx="234000" cy="234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solidFill>
                    <a:schemeClr val="tx2"/>
                  </a:solidFill>
                  <a:latin typeface="Modern Pictograms" pitchFamily="50" charset="0"/>
                </a:rPr>
                <a:t>s</a:t>
              </a:r>
              <a:endParaRPr lang="ru-RU" sz="2400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004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6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1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1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4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4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14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0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4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500"/>
                            </p:stCondLst>
                            <p:childTnLst>
                              <p:par>
                                <p:cTn id="6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5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8000"/>
                            </p:stCondLst>
                            <p:childTnLst>
                              <p:par>
                                <p:cTn id="7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5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500"/>
                            </p:stCondLst>
                            <p:childTnLst>
                              <p:par>
                                <p:cTn id="7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5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000"/>
                            </p:stCondLst>
                            <p:childTnLst>
                              <p:par>
                                <p:cTn id="8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5">
                                            <p:graphicEl>
                                              <a:chart seriesIdx="2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500"/>
                            </p:stCondLst>
                            <p:childTnLst>
                              <p:par>
                                <p:cTn id="8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15">
                                            <p:graphicEl>
                                              <a:chart seriesIdx="3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Chart bld="seriesEl"/>
        </p:bldSub>
      </p:bldGraphic>
      <p:bldGraphic spid="11" grpId="0" uiExpand="1">
        <p:bldSub>
          <a:bldChart bld="seriesEl"/>
        </p:bldSub>
      </p:bldGraphic>
      <p:bldGraphic spid="14" grpId="0" uiExpand="1">
        <p:bldSub>
          <a:bldChart bld="seriesEl"/>
        </p:bldSub>
      </p:bldGraphic>
      <p:bldGraphic spid="15" grpId="0" uiExpand="1">
        <p:bldSub>
          <a:bldChart bld="seriesEl"/>
        </p:bldSub>
      </p:bldGraphic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Elbow Connector 10"/>
          <p:cNvCxnSpPr>
            <a:endCxn id="17" idx="1"/>
          </p:cNvCxnSpPr>
          <p:nvPr/>
        </p:nvCxnSpPr>
        <p:spPr>
          <a:xfrm>
            <a:off x="5896589" y="2509200"/>
            <a:ext cx="2198106" cy="338745"/>
          </a:xfrm>
          <a:prstGeom prst="bentConnector3">
            <a:avLst>
              <a:gd name="adj1" fmla="val 32362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endCxn id="18" idx="1"/>
          </p:cNvCxnSpPr>
          <p:nvPr/>
        </p:nvCxnSpPr>
        <p:spPr>
          <a:xfrm>
            <a:off x="6324600" y="3138126"/>
            <a:ext cx="1797870" cy="1096205"/>
          </a:xfrm>
          <a:prstGeom prst="bentConnector3">
            <a:avLst>
              <a:gd name="adj1" fmla="val 19484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/>
          <p:nvPr/>
        </p:nvCxnSpPr>
        <p:spPr>
          <a:xfrm>
            <a:off x="5996693" y="5050483"/>
            <a:ext cx="1961606" cy="395717"/>
          </a:xfrm>
          <a:prstGeom prst="bentConnector3">
            <a:avLst>
              <a:gd name="adj1" fmla="val 35083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/>
          <p:nvPr/>
        </p:nvCxnSpPr>
        <p:spPr>
          <a:xfrm rot="10800000">
            <a:off x="762000" y="3075373"/>
            <a:ext cx="1981200" cy="457200"/>
          </a:xfrm>
          <a:prstGeom prst="bentConnector3">
            <a:avLst>
              <a:gd name="adj1" fmla="val 38798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1619378832"/>
              </p:ext>
            </p:extLst>
          </p:nvPr>
        </p:nvGraphicFramePr>
        <p:xfrm>
          <a:off x="1524000" y="1805373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social media chart</a:t>
            </a:r>
            <a:endParaRPr lang="en-US"/>
          </a:p>
        </p:txBody>
      </p:sp>
      <p:cxnSp>
        <p:nvCxnSpPr>
          <p:cNvPr id="8" name="Elbow Connector 7"/>
          <p:cNvCxnSpPr>
            <a:endCxn id="14" idx="1"/>
          </p:cNvCxnSpPr>
          <p:nvPr/>
        </p:nvCxnSpPr>
        <p:spPr>
          <a:xfrm flipV="1">
            <a:off x="5155473" y="1634184"/>
            <a:ext cx="2883162" cy="437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62000" y="3159074"/>
            <a:ext cx="1184085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Demographic shifts </a:t>
            </a:r>
            <a:r>
              <a:rPr lang="en-US" sz="1100">
                <a:solidFill>
                  <a:schemeClr val="accent4"/>
                </a:solidFill>
              </a:rPr>
              <a:t>transform</a:t>
            </a:r>
            <a:br>
              <a:rPr lang="en-US" sz="1100">
                <a:solidFill>
                  <a:schemeClr val="accent4"/>
                </a:solidFill>
              </a:rPr>
            </a:br>
            <a:r>
              <a:rPr lang="en-US" sz="1100">
                <a:solidFill>
                  <a:schemeClr val="accent4"/>
                </a:solidFill>
              </a:rPr>
              <a:t>on Facebook</a:t>
            </a:r>
            <a:br>
              <a:rPr lang="en-US" sz="1100">
                <a:solidFill>
                  <a:schemeClr val="accent4"/>
                </a:solidFill>
              </a:rPr>
            </a:br>
            <a:r>
              <a:rPr lang="en-US" sz="1100">
                <a:solidFill>
                  <a:schemeClr val="accent4"/>
                </a:solidFill>
              </a:rPr>
              <a:t>community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779591" y="1066800"/>
            <a:ext cx="106900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Fact </a:t>
            </a:r>
            <a:r>
              <a:rPr lang="en-US" sz="1100">
                <a:solidFill>
                  <a:schemeClr val="accent4"/>
                </a:solidFill>
              </a:rPr>
              <a:t>that </a:t>
            </a:r>
            <a:r>
              <a:rPr lang="en-US" sz="1100" smtClean="0">
                <a:solidFill>
                  <a:schemeClr val="accent4"/>
                </a:solidFill>
              </a:rPr>
              <a:t>is on Pinterest</a:t>
            </a:r>
            <a:endParaRPr lang="en-US" sz="1100">
              <a:solidFill>
                <a:schemeClr val="accent4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732580" y="2409830"/>
            <a:ext cx="102035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Behance activity</a:t>
            </a:r>
            <a:endParaRPr lang="en-US" sz="1100">
              <a:solidFill>
                <a:schemeClr val="accent4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779591" y="3603389"/>
            <a:ext cx="102035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smtClean="0">
                <a:solidFill>
                  <a:schemeClr val="accent4"/>
                </a:solidFill>
              </a:rPr>
              <a:t>The least is in Google Plus</a:t>
            </a:r>
            <a:endParaRPr lang="en-US" sz="1100">
              <a:solidFill>
                <a:schemeClr val="accent4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761011" y="4835040"/>
            <a:ext cx="102035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solidFill>
                  <a:schemeClr val="accent4"/>
                </a:solidFill>
              </a:rPr>
              <a:t>Twitter is most popular</a:t>
            </a:r>
            <a:endParaRPr lang="en-US" sz="1100" dirty="0">
              <a:solidFill>
                <a:schemeClr val="accent4"/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838200" y="2275200"/>
            <a:ext cx="793807" cy="729634"/>
            <a:chOff x="838200" y="2275200"/>
            <a:chExt cx="793807" cy="729634"/>
          </a:xfrm>
        </p:grpSpPr>
        <p:sp>
          <p:nvSpPr>
            <p:cNvPr id="20" name="TextBox 19"/>
            <p:cNvSpPr txBox="1"/>
            <p:nvPr/>
          </p:nvSpPr>
          <p:spPr>
            <a:xfrm>
              <a:off x="838200" y="2604724"/>
              <a:ext cx="7938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29 %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3" name="TextBox 32"/>
            <p:cNvSpPr txBox="1">
              <a:spLocks noChangeAspect="1"/>
            </p:cNvSpPr>
            <p:nvPr/>
          </p:nvSpPr>
          <p:spPr>
            <a:xfrm>
              <a:off x="838200" y="22752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</a:t>
              </a:r>
              <a:endParaRPr lang="ru-RU" sz="24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7954117" y="4840884"/>
            <a:ext cx="793807" cy="805371"/>
            <a:chOff x="7981406" y="4840884"/>
            <a:chExt cx="793807" cy="805371"/>
          </a:xfrm>
        </p:grpSpPr>
        <p:sp>
          <p:nvSpPr>
            <p:cNvPr id="19" name="TextBox 18"/>
            <p:cNvSpPr txBox="1"/>
            <p:nvPr/>
          </p:nvSpPr>
          <p:spPr>
            <a:xfrm>
              <a:off x="7981406" y="5246145"/>
              <a:ext cx="7938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49 %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4" name="TextBox 33"/>
            <p:cNvSpPr txBox="1">
              <a:spLocks noChangeAspect="1"/>
            </p:cNvSpPr>
            <p:nvPr/>
          </p:nvSpPr>
          <p:spPr>
            <a:xfrm>
              <a:off x="8211909" y="4840884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</a:t>
              </a:r>
              <a:endParaRPr lang="ru-RU" sz="2400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038635" y="972747"/>
            <a:ext cx="697627" cy="861492"/>
            <a:chOff x="8064762" y="972747"/>
            <a:chExt cx="697627" cy="861492"/>
          </a:xfrm>
        </p:grpSpPr>
        <p:sp>
          <p:nvSpPr>
            <p:cNvPr id="14" name="TextBox 13"/>
            <p:cNvSpPr txBox="1"/>
            <p:nvPr/>
          </p:nvSpPr>
          <p:spPr>
            <a:xfrm>
              <a:off x="8064762" y="1434129"/>
              <a:ext cx="6976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11 %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5" name="TextBox 34"/>
            <p:cNvSpPr txBox="1">
              <a:spLocks noChangeAspect="1"/>
            </p:cNvSpPr>
            <p:nvPr/>
          </p:nvSpPr>
          <p:spPr>
            <a:xfrm>
              <a:off x="8211909" y="972747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</a:t>
              </a:r>
              <a:endParaRPr lang="ru-RU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8094695" y="2211233"/>
            <a:ext cx="620683" cy="836767"/>
            <a:chOff x="8141706" y="2211233"/>
            <a:chExt cx="620683" cy="836767"/>
          </a:xfrm>
        </p:grpSpPr>
        <p:sp>
          <p:nvSpPr>
            <p:cNvPr id="17" name="TextBox 16"/>
            <p:cNvSpPr txBox="1"/>
            <p:nvPr/>
          </p:nvSpPr>
          <p:spPr>
            <a:xfrm>
              <a:off x="8141706" y="2647890"/>
              <a:ext cx="6206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7 %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" name="TextBox 37"/>
            <p:cNvSpPr txBox="1">
              <a:spLocks noChangeAspect="1"/>
            </p:cNvSpPr>
            <p:nvPr/>
          </p:nvSpPr>
          <p:spPr>
            <a:xfrm>
              <a:off x="8211909" y="2211233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Social Foundicons" pitchFamily="2" charset="0"/>
                </a:rPr>
                <a:t></a:t>
              </a:r>
              <a:endParaRPr lang="ru-RU" sz="24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122470" y="3581400"/>
            <a:ext cx="639919" cy="852986"/>
            <a:chOff x="8122470" y="3581400"/>
            <a:chExt cx="639919" cy="852986"/>
          </a:xfrm>
        </p:grpSpPr>
        <p:sp>
          <p:nvSpPr>
            <p:cNvPr id="18" name="TextBox 17"/>
            <p:cNvSpPr txBox="1"/>
            <p:nvPr/>
          </p:nvSpPr>
          <p:spPr>
            <a:xfrm>
              <a:off x="8122470" y="4034276"/>
              <a:ext cx="6399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1"/>
                  </a:solidFill>
                  <a:latin typeface="+mj-lt"/>
                </a:rPr>
                <a:t>4 %</a:t>
              </a:r>
              <a:endParaRPr lang="en-US" sz="20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2" name="TextBox 41"/>
            <p:cNvSpPr txBox="1">
              <a:spLocks noChangeAspect="1"/>
            </p:cNvSpPr>
            <p:nvPr/>
          </p:nvSpPr>
          <p:spPr>
            <a:xfrm>
              <a:off x="8218800" y="35814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FontAwesome" pitchFamily="2" charset="0"/>
                </a:rPr>
                <a:t></a:t>
              </a:r>
              <a:endParaRPr lang="ru-R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9674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Chart bld="category"/>
        </p:bldSub>
      </p:bldGraphic>
      <p:bldP spid="21" grpId="0"/>
      <p:bldP spid="26" grpId="0"/>
      <p:bldP spid="32" grpId="0"/>
      <p:bldP spid="24" grpId="0"/>
      <p:bldP spid="2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Chart Placeholder 36"/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1426461617"/>
              </p:ext>
            </p:extLst>
          </p:nvPr>
        </p:nvGraphicFramePr>
        <p:xfrm>
          <a:off x="471610" y="1447800"/>
          <a:ext cx="8443790" cy="3267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2" name="Straight Arrow Connector 21"/>
          <p:cNvCxnSpPr/>
          <p:nvPr/>
        </p:nvCxnSpPr>
        <p:spPr>
          <a:xfrm>
            <a:off x="6951956" y="5104275"/>
            <a:ext cx="896644" cy="0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848600" y="4896471"/>
            <a:ext cx="649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75%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142955" y="5104275"/>
            <a:ext cx="896644" cy="0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039599" y="4896471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68%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389356" y="5104275"/>
            <a:ext cx="896644" cy="0"/>
          </a:xfrm>
          <a:prstGeom prst="straightConnector1">
            <a:avLst/>
          </a:prstGeom>
          <a:ln w="12700">
            <a:solidFill>
              <a:schemeClr val="tx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followers grow chart</a:t>
            </a: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838200" y="4800600"/>
            <a:ext cx="609600" cy="609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t</a:t>
            </a:r>
            <a:endParaRPr lang="ru-RU" sz="24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6400800" y="4800600"/>
            <a:ext cx="609600" cy="609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v</a:t>
            </a:r>
            <a:endParaRPr lang="ru-RU" sz="24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3591799" y="4800600"/>
            <a:ext cx="609600" cy="6096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bg1"/>
                </a:solidFill>
                <a:latin typeface="FontAwesome" pitchFamily="2" charset="0"/>
              </a:rPr>
              <a:t>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86000" y="4896471"/>
            <a:ext cx="67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bg1"/>
                </a:solidFill>
                <a:latin typeface="+mj-lt"/>
              </a:rPr>
              <a:t>54%</a:t>
            </a:r>
            <a:endParaRPr lang="en-US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820782" y="1961691"/>
            <a:ext cx="1250896" cy="2037636"/>
            <a:chOff x="820782" y="1961691"/>
            <a:chExt cx="1250896" cy="2037636"/>
          </a:xfrm>
        </p:grpSpPr>
        <p:sp>
          <p:nvSpPr>
            <p:cNvPr id="25" name="TextBox 24"/>
            <p:cNvSpPr txBox="1">
              <a:spLocks noChangeAspect="1"/>
            </p:cNvSpPr>
            <p:nvPr/>
          </p:nvSpPr>
          <p:spPr>
            <a:xfrm>
              <a:off x="820782" y="3531327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  <p:sp>
          <p:nvSpPr>
            <p:cNvPr id="32" name="TextBox 31"/>
            <p:cNvSpPr txBox="1">
              <a:spLocks noChangeAspect="1"/>
            </p:cNvSpPr>
            <p:nvPr/>
          </p:nvSpPr>
          <p:spPr>
            <a:xfrm>
              <a:off x="1837678" y="1961691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583090" y="2312127"/>
            <a:ext cx="1237320" cy="1848309"/>
            <a:chOff x="3583090" y="2312127"/>
            <a:chExt cx="1237320" cy="1848309"/>
          </a:xfrm>
        </p:grpSpPr>
        <p:sp>
          <p:nvSpPr>
            <p:cNvPr id="33" name="TextBox 32"/>
            <p:cNvSpPr txBox="1">
              <a:spLocks noChangeAspect="1"/>
            </p:cNvSpPr>
            <p:nvPr/>
          </p:nvSpPr>
          <p:spPr>
            <a:xfrm>
              <a:off x="3583090" y="3692436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  <p:sp>
          <p:nvSpPr>
            <p:cNvPr id="34" name="TextBox 33"/>
            <p:cNvSpPr txBox="1">
              <a:spLocks noChangeAspect="1"/>
            </p:cNvSpPr>
            <p:nvPr/>
          </p:nvSpPr>
          <p:spPr>
            <a:xfrm>
              <a:off x="4586410" y="2312127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332003" y="1617618"/>
            <a:ext cx="1276148" cy="2451381"/>
            <a:chOff x="6332003" y="1617618"/>
            <a:chExt cx="1276148" cy="2451381"/>
          </a:xfrm>
        </p:grpSpPr>
        <p:sp>
          <p:nvSpPr>
            <p:cNvPr id="35" name="TextBox 34"/>
            <p:cNvSpPr txBox="1">
              <a:spLocks noChangeAspect="1"/>
            </p:cNvSpPr>
            <p:nvPr/>
          </p:nvSpPr>
          <p:spPr>
            <a:xfrm>
              <a:off x="6332003" y="3600999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  <p:sp>
          <p:nvSpPr>
            <p:cNvPr id="36" name="TextBox 35"/>
            <p:cNvSpPr txBox="1">
              <a:spLocks noChangeAspect="1"/>
            </p:cNvSpPr>
            <p:nvPr/>
          </p:nvSpPr>
          <p:spPr>
            <a:xfrm>
              <a:off x="7374151" y="1617618"/>
              <a:ext cx="234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Accessibility Foundicons" pitchFamily="2" charset="0"/>
                </a:rPr>
                <a:t></a:t>
              </a:r>
              <a:endParaRPr lang="ru-RU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40849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7" grpId="0" uiExpand="1">
        <p:bldSub>
          <a:bldChart bld="category"/>
        </p:bldSub>
      </p:bldGraphic>
      <p:bldP spid="24" grpId="0"/>
      <p:bldP spid="21" grpId="0"/>
      <p:bldP spid="14" grpId="0" animBg="1"/>
      <p:bldP spid="23" grpId="0" animBg="1"/>
      <p:bldP spid="20" grpId="0" animBg="1"/>
      <p:bldP spid="1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TWITTER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follow activity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652051" y="5014443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@typekit</a:t>
            </a:r>
            <a:endParaRPr lang="en-US" sz="1200"/>
          </a:p>
        </p:txBody>
      </p:sp>
      <p:sp>
        <p:nvSpPr>
          <p:cNvPr id="48" name="Rounded Rectangle 47"/>
          <p:cNvSpPr/>
          <p:nvPr/>
        </p:nvSpPr>
        <p:spPr>
          <a:xfrm>
            <a:off x="3652051" y="4362221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@Grapicriver</a:t>
            </a:r>
            <a:endParaRPr lang="en-US" sz="1200"/>
          </a:p>
        </p:txBody>
      </p:sp>
      <p:sp>
        <p:nvSpPr>
          <p:cNvPr id="73" name="Rounded Rectangle 72"/>
          <p:cNvSpPr/>
          <p:nvPr/>
        </p:nvSpPr>
        <p:spPr>
          <a:xfrm>
            <a:off x="3652051" y="3709997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@Design</a:t>
            </a:r>
            <a:endParaRPr lang="en-US" sz="1200"/>
          </a:p>
        </p:txBody>
      </p:sp>
      <p:sp>
        <p:nvSpPr>
          <p:cNvPr id="98" name="Rounded Rectangle 97"/>
          <p:cNvSpPr/>
          <p:nvPr/>
        </p:nvSpPr>
        <p:spPr>
          <a:xfrm>
            <a:off x="3652051" y="3057773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@Envato</a:t>
            </a:r>
            <a:endParaRPr lang="en-US" sz="1200"/>
          </a:p>
        </p:txBody>
      </p:sp>
      <p:sp>
        <p:nvSpPr>
          <p:cNvPr id="123" name="Rounded Rectangle 122"/>
          <p:cNvSpPr/>
          <p:nvPr/>
        </p:nvSpPr>
        <p:spPr>
          <a:xfrm>
            <a:off x="3652051" y="2405549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@FontFont</a:t>
            </a:r>
            <a:endParaRPr lang="en-US" sz="1200"/>
          </a:p>
        </p:txBody>
      </p:sp>
      <p:sp>
        <p:nvSpPr>
          <p:cNvPr id="148" name="Rounded Rectangle 147"/>
          <p:cNvSpPr/>
          <p:nvPr/>
        </p:nvSpPr>
        <p:spPr>
          <a:xfrm>
            <a:off x="3652051" y="1753325"/>
            <a:ext cx="1828800" cy="29706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smtClean="0"/>
              <a:t>@Behance</a:t>
            </a:r>
            <a:endParaRPr lang="en-US" sz="1200"/>
          </a:p>
        </p:txBody>
      </p:sp>
      <p:grpSp>
        <p:nvGrpSpPr>
          <p:cNvPr id="6" name="Group 5"/>
          <p:cNvGrpSpPr/>
          <p:nvPr/>
        </p:nvGrpSpPr>
        <p:grpSpPr>
          <a:xfrm>
            <a:off x="3281271" y="5587646"/>
            <a:ext cx="2644227" cy="305899"/>
            <a:chOff x="3281271" y="5587646"/>
            <a:chExt cx="2644227" cy="305899"/>
          </a:xfrm>
        </p:grpSpPr>
        <p:sp>
          <p:nvSpPr>
            <p:cNvPr id="1030" name="Oval 1029"/>
            <p:cNvSpPr/>
            <p:nvPr/>
          </p:nvSpPr>
          <p:spPr>
            <a:xfrm>
              <a:off x="3281271" y="5587646"/>
              <a:ext cx="288000" cy="288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TextBox 1030"/>
            <p:cNvSpPr txBox="1"/>
            <p:nvPr/>
          </p:nvSpPr>
          <p:spPr>
            <a:xfrm>
              <a:off x="3531334" y="5593147"/>
              <a:ext cx="10005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a following</a:t>
              </a:r>
              <a:endParaRPr lang="en-US" sz="1200">
                <a:solidFill>
                  <a:schemeClr val="tx2"/>
                </a:solidFill>
              </a:endParaRPr>
            </a:p>
          </p:txBody>
        </p:sp>
        <p:sp>
          <p:nvSpPr>
            <p:cNvPr id="170" name="Oval 169"/>
            <p:cNvSpPr/>
            <p:nvPr/>
          </p:nvSpPr>
          <p:spPr>
            <a:xfrm>
              <a:off x="4586675" y="5605545"/>
              <a:ext cx="288000" cy="28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4836738" y="5611046"/>
              <a:ext cx="10887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of followers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sp>
        <p:nvSpPr>
          <p:cNvPr id="172" name="TextBox 171"/>
          <p:cNvSpPr txBox="1"/>
          <p:nvPr/>
        </p:nvSpPr>
        <p:spPr>
          <a:xfrm>
            <a:off x="506092" y="1734781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56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3" name="TextBox 172"/>
          <p:cNvSpPr txBox="1"/>
          <p:nvPr/>
        </p:nvSpPr>
        <p:spPr>
          <a:xfrm>
            <a:off x="506092" y="2415580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49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526995" y="3067804"/>
            <a:ext cx="338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81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5" name="TextBox 174"/>
          <p:cNvSpPr txBox="1"/>
          <p:nvPr/>
        </p:nvSpPr>
        <p:spPr>
          <a:xfrm>
            <a:off x="538152" y="3720028"/>
            <a:ext cx="3161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11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6" name="TextBox 175"/>
          <p:cNvSpPr txBox="1"/>
          <p:nvPr/>
        </p:nvSpPr>
        <p:spPr>
          <a:xfrm>
            <a:off x="457200" y="4372252"/>
            <a:ext cx="4780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250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7" name="TextBox 176"/>
          <p:cNvSpPr txBox="1"/>
          <p:nvPr/>
        </p:nvSpPr>
        <p:spPr>
          <a:xfrm>
            <a:off x="506092" y="5024474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56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8316210" y="1734781"/>
            <a:ext cx="3371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+mj-lt"/>
              </a:rPr>
              <a:t>51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8294666" y="2415580"/>
            <a:ext cx="380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56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8281842" y="3067804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211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256194" y="3720028"/>
            <a:ext cx="4571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265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8316210" y="4372252"/>
            <a:ext cx="3371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51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3" name="TextBox 182"/>
          <p:cNvSpPr txBox="1"/>
          <p:nvPr/>
        </p:nvSpPr>
        <p:spPr>
          <a:xfrm>
            <a:off x="8326726" y="5024474"/>
            <a:ext cx="3161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mtClean="0">
                <a:solidFill>
                  <a:schemeClr val="bg1"/>
                </a:solidFill>
                <a:latin typeface="+mj-lt"/>
              </a:rPr>
              <a:t>11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59" name="TextBox 158"/>
          <p:cNvSpPr txBox="1">
            <a:spLocks/>
          </p:cNvSpPr>
          <p:nvPr/>
        </p:nvSpPr>
        <p:spPr>
          <a:xfrm>
            <a:off x="935216" y="167245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latin typeface="Accessibility Foundicons" pitchFamily="2" charset="0"/>
              </a:rPr>
              <a:t></a:t>
            </a:r>
            <a:endParaRPr lang="ru-RU" sz="2400" spc="-500" dirty="0"/>
          </a:p>
        </p:txBody>
      </p:sp>
      <p:sp>
        <p:nvSpPr>
          <p:cNvPr id="160" name="TextBox 159"/>
          <p:cNvSpPr txBox="1">
            <a:spLocks/>
          </p:cNvSpPr>
          <p:nvPr/>
        </p:nvSpPr>
        <p:spPr>
          <a:xfrm>
            <a:off x="935216" y="232960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 smtClean="0">
                <a:latin typeface="Accessibility Foundicons" pitchFamily="2" charset="0"/>
              </a:rPr>
              <a:t></a:t>
            </a:r>
            <a:endParaRPr lang="ru-RU" sz="2400" spc="-500" dirty="0"/>
          </a:p>
        </p:txBody>
      </p:sp>
      <p:sp>
        <p:nvSpPr>
          <p:cNvPr id="161" name="TextBox 160"/>
          <p:cNvSpPr txBox="1">
            <a:spLocks/>
          </p:cNvSpPr>
          <p:nvPr/>
        </p:nvSpPr>
        <p:spPr>
          <a:xfrm>
            <a:off x="935216" y="3000878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</a:t>
            </a:r>
            <a:r>
              <a:rPr lang="en-US" sz="2400" spc="-500" dirty="0" smtClean="0">
                <a:latin typeface="Accessibility Foundicons" pitchFamily="2" charset="0"/>
              </a:rPr>
              <a:t></a:t>
            </a:r>
            <a:endParaRPr lang="ru-RU" sz="2400" spc="-500" dirty="0"/>
          </a:p>
        </p:txBody>
      </p:sp>
      <p:sp>
        <p:nvSpPr>
          <p:cNvPr id="162" name="TextBox 161"/>
          <p:cNvSpPr txBox="1">
            <a:spLocks/>
          </p:cNvSpPr>
          <p:nvPr/>
        </p:nvSpPr>
        <p:spPr>
          <a:xfrm>
            <a:off x="935216" y="365803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</a:t>
            </a:r>
            <a:r>
              <a:rPr lang="en-US" sz="2400" spc="-500" dirty="0" smtClean="0">
                <a:latin typeface="Accessibility Foundicons" pitchFamily="2" charset="0"/>
              </a:rPr>
              <a:t></a:t>
            </a:r>
            <a:endParaRPr lang="ru-RU" sz="2400" spc="-500" dirty="0"/>
          </a:p>
        </p:txBody>
      </p:sp>
      <p:sp>
        <p:nvSpPr>
          <p:cNvPr id="163" name="TextBox 162"/>
          <p:cNvSpPr txBox="1">
            <a:spLocks/>
          </p:cNvSpPr>
          <p:nvPr/>
        </p:nvSpPr>
        <p:spPr>
          <a:xfrm>
            <a:off x="935216" y="4305326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latin typeface="Accessibility Foundicons" pitchFamily="2" charset="0"/>
              </a:rPr>
              <a:t></a:t>
            </a:r>
            <a:endParaRPr lang="ru-RU" sz="2400" spc="-500" dirty="0"/>
          </a:p>
        </p:txBody>
      </p:sp>
      <p:sp>
        <p:nvSpPr>
          <p:cNvPr id="164" name="TextBox 163"/>
          <p:cNvSpPr txBox="1">
            <a:spLocks/>
          </p:cNvSpPr>
          <p:nvPr/>
        </p:nvSpPr>
        <p:spPr>
          <a:xfrm>
            <a:off x="935216" y="495295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latin typeface="Accessibility Foundicons" pitchFamily="2" charset="0"/>
              </a:rPr>
              <a:t></a:t>
            </a:r>
            <a:endParaRPr lang="ru-RU" sz="2400" spc="-500" dirty="0"/>
          </a:p>
        </p:txBody>
      </p:sp>
      <p:sp>
        <p:nvSpPr>
          <p:cNvPr id="166" name="TextBox 165"/>
          <p:cNvSpPr txBox="1">
            <a:spLocks/>
          </p:cNvSpPr>
          <p:nvPr/>
        </p:nvSpPr>
        <p:spPr>
          <a:xfrm>
            <a:off x="5669141" y="167245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67" name="TextBox 166"/>
          <p:cNvSpPr txBox="1">
            <a:spLocks/>
          </p:cNvSpPr>
          <p:nvPr/>
        </p:nvSpPr>
        <p:spPr>
          <a:xfrm>
            <a:off x="5669141" y="232960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68" name="TextBox 167"/>
          <p:cNvSpPr txBox="1">
            <a:spLocks/>
          </p:cNvSpPr>
          <p:nvPr/>
        </p:nvSpPr>
        <p:spPr>
          <a:xfrm>
            <a:off x="5669141" y="3000878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69" name="TextBox 168"/>
          <p:cNvSpPr txBox="1">
            <a:spLocks/>
          </p:cNvSpPr>
          <p:nvPr/>
        </p:nvSpPr>
        <p:spPr>
          <a:xfrm>
            <a:off x="5669141" y="3658031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</a:t>
            </a:r>
            <a:endParaRPr lang="ru-RU" sz="2400" spc="-500" dirty="0">
              <a:solidFill>
                <a:schemeClr val="bg1"/>
              </a:solidFill>
            </a:endParaRPr>
          </a:p>
        </p:txBody>
      </p:sp>
      <p:sp>
        <p:nvSpPr>
          <p:cNvPr id="184" name="TextBox 183"/>
          <p:cNvSpPr txBox="1">
            <a:spLocks/>
          </p:cNvSpPr>
          <p:nvPr/>
        </p:nvSpPr>
        <p:spPr>
          <a:xfrm>
            <a:off x="5669141" y="4305326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185" name="TextBox 184"/>
          <p:cNvSpPr txBox="1">
            <a:spLocks/>
          </p:cNvSpPr>
          <p:nvPr/>
        </p:nvSpPr>
        <p:spPr>
          <a:xfrm>
            <a:off x="5669141" y="4952954"/>
            <a:ext cx="2490055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spc="-500" dirty="0" smtClean="0">
                <a:solidFill>
                  <a:schemeClr val="bg1"/>
                </a:solidFill>
                <a:latin typeface="Accessibility Foundicons" pitchFamily="2" charset="0"/>
              </a:rPr>
              <a:t>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48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3500"/>
                            </p:stCondLst>
                            <p:childTnLst>
                              <p:par>
                                <p:cTn id="1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40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45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5000"/>
                            </p:stCondLst>
                            <p:childTnLst>
                              <p:par>
                                <p:cTn id="1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8" grpId="0" animBg="1"/>
      <p:bldP spid="73" grpId="0" animBg="1"/>
      <p:bldP spid="98" grpId="0" animBg="1"/>
      <p:bldP spid="123" grpId="0" animBg="1"/>
      <p:bldP spid="148" grpId="0" animBg="1"/>
      <p:bldP spid="172" grpId="0"/>
      <p:bldP spid="173" grpId="0"/>
      <p:bldP spid="174" grpId="0"/>
      <p:bldP spid="175" grpId="0"/>
      <p:bldP spid="176" grpId="0"/>
      <p:bldP spid="177" grpId="0"/>
      <p:bldP spid="178" grpId="0"/>
      <p:bldP spid="179" grpId="0"/>
      <p:bldP spid="180" grpId="0"/>
      <p:bldP spid="181" grpId="0"/>
      <p:bldP spid="182" grpId="0"/>
      <p:bldP spid="183" grpId="0"/>
      <p:bldP spid="159" grpId="0"/>
      <p:bldP spid="160" grpId="0"/>
      <p:bldP spid="161" grpId="0"/>
      <p:bldP spid="162" grpId="0"/>
      <p:bldP spid="163" grpId="0"/>
      <p:bldP spid="164" grpId="0"/>
      <p:bldP spid="166" grpId="0"/>
      <p:bldP spid="167" grpId="0"/>
      <p:bldP spid="168" grpId="0"/>
      <p:bldP spid="169" grpId="0"/>
      <p:bldP spid="184" grpId="0"/>
      <p:bldP spid="1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999" y="-417095"/>
            <a:ext cx="11171800" cy="7447866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-9523" y="2504431"/>
            <a:ext cx="4700583" cy="4363094"/>
            <a:chOff x="-9523" y="2504431"/>
            <a:chExt cx="4700583" cy="4363094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-9523" y="2504431"/>
              <a:ext cx="4581524" cy="4363094"/>
            </a:xfrm>
            <a:custGeom>
              <a:avLst/>
              <a:gdLst/>
              <a:ahLst/>
              <a:cxnLst/>
              <a:rect l="l" t="t" r="r" b="b"/>
              <a:pathLst>
                <a:path w="6181725" h="5887003">
                  <a:moveTo>
                    <a:pt x="2640285" y="0"/>
                  </a:moveTo>
                  <a:cubicBezTo>
                    <a:pt x="4596169" y="0"/>
                    <a:pt x="6181725" y="1585556"/>
                    <a:pt x="6181725" y="3541440"/>
                  </a:cubicBezTo>
                  <a:cubicBezTo>
                    <a:pt x="6181725" y="4442260"/>
                    <a:pt x="5845390" y="5264525"/>
                    <a:pt x="5288619" y="5887003"/>
                  </a:cubicBezTo>
                  <a:lnTo>
                    <a:pt x="0" y="5887003"/>
                  </a:lnTo>
                  <a:lnTo>
                    <a:pt x="0" y="1188740"/>
                  </a:lnTo>
                  <a:cubicBezTo>
                    <a:pt x="644797" y="458030"/>
                    <a:pt x="1589052" y="0"/>
                    <a:pt x="26402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80999" y="4148554"/>
              <a:ext cx="4310061" cy="76944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400" dirty="0" smtClean="0">
                  <a:solidFill>
                    <a:schemeClr val="bg1"/>
                  </a:solidFill>
                  <a:latin typeface="+mj-lt"/>
                </a:rPr>
                <a:t>KUDU</a:t>
              </a:r>
              <a:endParaRPr lang="en-US" sz="44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0999" y="5609510"/>
              <a:ext cx="3886201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The magic behind Azure Web Sites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7" name="TextBox 6"/>
            <p:cNvSpPr txBox="1">
              <a:spLocks noChangeAspect="1"/>
            </p:cNvSpPr>
            <p:nvPr/>
          </p:nvSpPr>
          <p:spPr>
            <a:xfrm>
              <a:off x="2039575" y="3346876"/>
              <a:ext cx="1465625" cy="146562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13800" dirty="0" smtClean="0">
                  <a:latin typeface="RaphaelIcons" pitchFamily="2" charset="0"/>
                </a:rPr>
                <a:t>b</a:t>
              </a:r>
              <a:endParaRPr lang="ru-RU" sz="138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505200" y="28956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II</a:t>
            </a:r>
            <a:endParaRPr lang="ru-RU" sz="32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009891" y="2318565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4539344" y="6014400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a</a:t>
            </a:r>
            <a:endParaRPr lang="ru-RU" sz="2800" dirty="0">
              <a:solidFill>
                <a:schemeClr val="bg1"/>
              </a:solidFill>
              <a:ea typeface="Entyp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937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ANALYSIS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FACEBOOK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social consumer activity</a:t>
            </a:r>
            <a:endParaRPr lang="en-US" dirty="0"/>
          </a:p>
        </p:txBody>
      </p:sp>
      <p:graphicFrame>
        <p:nvGraphicFramePr>
          <p:cNvPr id="158" name="Chart 157"/>
          <p:cNvGraphicFramePr/>
          <p:nvPr>
            <p:extLst>
              <p:ext uri="{D42A27DB-BD31-4B8C-83A1-F6EECF244321}">
                <p14:modId xmlns:p14="http://schemas.microsoft.com/office/powerpoint/2010/main" val="3232364713"/>
              </p:ext>
            </p:extLst>
          </p:nvPr>
        </p:nvGraphicFramePr>
        <p:xfrm>
          <a:off x="2286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1" name="Chart 160"/>
          <p:cNvGraphicFramePr/>
          <p:nvPr>
            <p:extLst>
              <p:ext uri="{D42A27DB-BD31-4B8C-83A1-F6EECF244321}">
                <p14:modId xmlns:p14="http://schemas.microsoft.com/office/powerpoint/2010/main" val="167797475"/>
              </p:ext>
            </p:extLst>
          </p:nvPr>
        </p:nvGraphicFramePr>
        <p:xfrm>
          <a:off x="19431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2" name="Chart 161"/>
          <p:cNvGraphicFramePr/>
          <p:nvPr>
            <p:extLst>
              <p:ext uri="{D42A27DB-BD31-4B8C-83A1-F6EECF244321}">
                <p14:modId xmlns:p14="http://schemas.microsoft.com/office/powerpoint/2010/main" val="402212214"/>
              </p:ext>
            </p:extLst>
          </p:nvPr>
        </p:nvGraphicFramePr>
        <p:xfrm>
          <a:off x="36576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63" name="Chart 162"/>
          <p:cNvGraphicFramePr/>
          <p:nvPr>
            <p:extLst>
              <p:ext uri="{D42A27DB-BD31-4B8C-83A1-F6EECF244321}">
                <p14:modId xmlns:p14="http://schemas.microsoft.com/office/powerpoint/2010/main" val="3701682712"/>
              </p:ext>
            </p:extLst>
          </p:nvPr>
        </p:nvGraphicFramePr>
        <p:xfrm>
          <a:off x="53721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4" name="Chart 163"/>
          <p:cNvGraphicFramePr/>
          <p:nvPr>
            <p:extLst>
              <p:ext uri="{D42A27DB-BD31-4B8C-83A1-F6EECF244321}">
                <p14:modId xmlns:p14="http://schemas.microsoft.com/office/powerpoint/2010/main" val="1220066536"/>
              </p:ext>
            </p:extLst>
          </p:nvPr>
        </p:nvGraphicFramePr>
        <p:xfrm>
          <a:off x="7086600" y="2819400"/>
          <a:ext cx="1752599" cy="1694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65" name="Rectangle 164"/>
          <p:cNvSpPr/>
          <p:nvPr/>
        </p:nvSpPr>
        <p:spPr>
          <a:xfrm>
            <a:off x="343070" y="4529468"/>
            <a:ext cx="15236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Use Facebook to interact with a brand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2057570" y="4529468"/>
            <a:ext cx="15236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Liked a product on Facebook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5" name="Rectangle 184"/>
          <p:cNvSpPr/>
          <p:nvPr/>
        </p:nvSpPr>
        <p:spPr>
          <a:xfrm>
            <a:off x="3772070" y="4529468"/>
            <a:ext cx="152365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Use Facebook to research products at least once a week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6" name="Rectangle 185"/>
          <p:cNvSpPr/>
          <p:nvPr/>
        </p:nvSpPr>
        <p:spPr>
          <a:xfrm>
            <a:off x="5486570" y="4529468"/>
            <a:ext cx="152365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Wrote an online post about a product </a:t>
            </a:r>
            <a:endParaRPr lang="en-US" sz="1200">
              <a:solidFill>
                <a:schemeClr val="accent4"/>
              </a:solidFill>
            </a:endParaRPr>
          </a:p>
        </p:txBody>
      </p:sp>
      <p:sp>
        <p:nvSpPr>
          <p:cNvPr id="187" name="Rectangle 186"/>
          <p:cNvSpPr/>
          <p:nvPr/>
        </p:nvSpPr>
        <p:spPr>
          <a:xfrm>
            <a:off x="7201070" y="4529468"/>
            <a:ext cx="15236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chemeClr val="accent4"/>
                </a:solidFill>
              </a:rPr>
              <a:t>Wrote a product review online</a:t>
            </a:r>
            <a:endParaRPr lang="en-US" sz="1200">
              <a:solidFill>
                <a:schemeClr val="accent4"/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382420" y="3211033"/>
            <a:ext cx="873958" cy="837475"/>
            <a:chOff x="2382420" y="3211033"/>
            <a:chExt cx="873958" cy="837475"/>
          </a:xfrm>
        </p:grpSpPr>
        <p:sp>
          <p:nvSpPr>
            <p:cNvPr id="166" name="TextBox 165"/>
            <p:cNvSpPr txBox="1"/>
            <p:nvPr/>
          </p:nvSpPr>
          <p:spPr>
            <a:xfrm>
              <a:off x="2382420" y="3586843"/>
              <a:ext cx="8739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40%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1" name="TextBox 380"/>
            <p:cNvSpPr txBox="1">
              <a:spLocks noChangeAspect="1"/>
            </p:cNvSpPr>
            <p:nvPr/>
          </p:nvSpPr>
          <p:spPr>
            <a:xfrm>
              <a:off x="2589068" y="3211033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latin typeface="FontAwesome" pitchFamily="2" charset="0"/>
                </a:rPr>
                <a:t></a:t>
              </a:r>
              <a:endParaRPr lang="ru-RU" sz="2800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91164" y="3232300"/>
            <a:ext cx="827471" cy="816208"/>
            <a:chOff x="691164" y="3232300"/>
            <a:chExt cx="827471" cy="816208"/>
          </a:xfrm>
        </p:grpSpPr>
        <p:sp>
          <p:nvSpPr>
            <p:cNvPr id="159" name="TextBox 158"/>
            <p:cNvSpPr txBox="1"/>
            <p:nvPr/>
          </p:nvSpPr>
          <p:spPr>
            <a:xfrm>
              <a:off x="691164" y="3586843"/>
              <a:ext cx="8274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53%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2" name="TextBox 381"/>
            <p:cNvSpPr txBox="1">
              <a:spLocks noChangeAspect="1"/>
            </p:cNvSpPr>
            <p:nvPr/>
          </p:nvSpPr>
          <p:spPr>
            <a:xfrm>
              <a:off x="874782" y="32323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latin typeface="FontAwesome" pitchFamily="2" charset="0"/>
                </a:rPr>
                <a:t></a:t>
              </a:r>
              <a:endParaRPr lang="ru-RU" sz="2400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4104134" y="3118845"/>
            <a:ext cx="859531" cy="929663"/>
            <a:chOff x="4104134" y="3118845"/>
            <a:chExt cx="859531" cy="929663"/>
          </a:xfrm>
        </p:grpSpPr>
        <p:sp>
          <p:nvSpPr>
            <p:cNvPr id="167" name="TextBox 166"/>
            <p:cNvSpPr txBox="1"/>
            <p:nvPr/>
          </p:nvSpPr>
          <p:spPr>
            <a:xfrm>
              <a:off x="4104134" y="3586843"/>
              <a:ext cx="8595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+mj-lt"/>
                </a:rPr>
                <a:t>2</a:t>
              </a:r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0%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4" name="TextBox 383"/>
            <p:cNvSpPr txBox="1">
              <a:spLocks noChangeAspect="1"/>
            </p:cNvSpPr>
            <p:nvPr/>
          </p:nvSpPr>
          <p:spPr>
            <a:xfrm>
              <a:off x="4292935" y="3118845"/>
              <a:ext cx="468000" cy="46800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1">
              <a:noAutofit/>
            </a:bodyPr>
            <a:lstStyle/>
            <a:p>
              <a:pPr algn="ctr"/>
              <a:r>
                <a:rPr lang="en-US" sz="4000">
                  <a:latin typeface="Entypo" pitchFamily="2" charset="0"/>
                  <a:ea typeface="Entypo" pitchFamily="2" charset="0"/>
                </a:rPr>
                <a:t>P</a:t>
              </a:r>
              <a:endParaRPr lang="ru-RU" sz="4000" dirty="0">
                <a:ea typeface="Entypo" pitchFamily="2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548363" y="3232300"/>
            <a:ext cx="829073" cy="816208"/>
            <a:chOff x="7548363" y="3232300"/>
            <a:chExt cx="829073" cy="816208"/>
          </a:xfrm>
        </p:grpSpPr>
        <p:sp>
          <p:nvSpPr>
            <p:cNvPr id="169" name="TextBox 168"/>
            <p:cNvSpPr txBox="1"/>
            <p:nvPr/>
          </p:nvSpPr>
          <p:spPr>
            <a:xfrm>
              <a:off x="7548363" y="3586843"/>
              <a:ext cx="8290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33%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5" name="TextBox 384"/>
            <p:cNvSpPr txBox="1">
              <a:spLocks noChangeAspect="1"/>
            </p:cNvSpPr>
            <p:nvPr/>
          </p:nvSpPr>
          <p:spPr>
            <a:xfrm>
              <a:off x="7728899" y="323230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000" dirty="0">
                  <a:latin typeface="General Foundicons" pitchFamily="2" charset="0"/>
                </a:rPr>
                <a:t></a:t>
              </a:r>
              <a:endParaRPr lang="ru-RU" sz="20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831458" y="3146944"/>
            <a:ext cx="833883" cy="901564"/>
            <a:chOff x="5831458" y="3146944"/>
            <a:chExt cx="833883" cy="901564"/>
          </a:xfrm>
        </p:grpSpPr>
        <p:sp>
          <p:nvSpPr>
            <p:cNvPr id="168" name="TextBox 167"/>
            <p:cNvSpPr txBox="1"/>
            <p:nvPr/>
          </p:nvSpPr>
          <p:spPr>
            <a:xfrm>
              <a:off x="5831458" y="3586843"/>
              <a:ext cx="833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42%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86" name="TextBox 385"/>
            <p:cNvSpPr txBox="1">
              <a:spLocks noChangeAspect="1"/>
            </p:cNvSpPr>
            <p:nvPr/>
          </p:nvSpPr>
          <p:spPr>
            <a:xfrm>
              <a:off x="6010730" y="3146944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 smtClean="0">
                  <a:latin typeface="Modern Pictograms" pitchFamily="50" charset="0"/>
                </a:rPr>
                <a:t>b</a:t>
              </a:r>
              <a:endParaRPr lang="ru-RU" sz="2800" dirty="0"/>
            </a:p>
          </p:txBody>
        </p:sp>
      </p:grpSp>
      <p:sp>
        <p:nvSpPr>
          <p:cNvPr id="84" name="TextBox 83"/>
          <p:cNvSpPr txBox="1">
            <a:spLocks/>
          </p:cNvSpPr>
          <p:nvPr/>
        </p:nvSpPr>
        <p:spPr>
          <a:xfrm>
            <a:off x="448263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89" name="TextBox 88"/>
          <p:cNvSpPr txBox="1">
            <a:spLocks/>
          </p:cNvSpPr>
          <p:nvPr/>
        </p:nvSpPr>
        <p:spPr>
          <a:xfrm>
            <a:off x="2158880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90" name="TextBox 89"/>
          <p:cNvSpPr txBox="1">
            <a:spLocks/>
          </p:cNvSpPr>
          <p:nvPr/>
        </p:nvSpPr>
        <p:spPr>
          <a:xfrm>
            <a:off x="3866416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91" name="TextBox 90"/>
          <p:cNvSpPr txBox="1">
            <a:spLocks/>
          </p:cNvSpPr>
          <p:nvPr/>
        </p:nvSpPr>
        <p:spPr>
          <a:xfrm>
            <a:off x="5584211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  <p:sp>
        <p:nvSpPr>
          <p:cNvPr id="92" name="TextBox 91"/>
          <p:cNvSpPr txBox="1">
            <a:spLocks/>
          </p:cNvSpPr>
          <p:nvPr/>
        </p:nvSpPr>
        <p:spPr>
          <a:xfrm>
            <a:off x="7302380" y="1845080"/>
            <a:ext cx="1321037" cy="8367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5"/>
                </a:solidFill>
                <a:latin typeface="Accessibility Foundicons" pitchFamily="2" charset="0"/>
              </a:rPr>
              <a:t>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406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25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2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25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250"/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25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75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25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250"/>
                            </p:stCondLst>
                            <p:childTnLst>
                              <p:par>
                                <p:cTn id="6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75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25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250"/>
                                        <p:tgtEl>
                                          <p:spTgt spid="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5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250"/>
                                        <p:tgtEl>
                                          <p:spTgt spid="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00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5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800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250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25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250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8" grpId="0">
        <p:bldAsOne/>
      </p:bldGraphic>
      <p:bldGraphic spid="161" grpId="0">
        <p:bldAsOne/>
      </p:bldGraphic>
      <p:bldGraphic spid="162" grpId="0">
        <p:bldAsOne/>
      </p:bldGraphic>
      <p:bldGraphic spid="163" grpId="0">
        <p:bldAsOne/>
      </p:bldGraphic>
      <p:bldGraphic spid="164" grpId="0">
        <p:bldAsOne/>
      </p:bldGraphic>
      <p:bldP spid="165" grpId="0"/>
      <p:bldP spid="184" grpId="0"/>
      <p:bldP spid="185" grpId="0"/>
      <p:bldP spid="186" grpId="0"/>
      <p:bldP spid="187" grpId="0"/>
      <p:bldP spid="84" grpId="0" uiExpand="1" build="p"/>
      <p:bldP spid="89" grpId="0" uiExpand="1" build="p"/>
      <p:bldP spid="90" grpId="0" uiExpand="1" build="p"/>
      <p:bldP spid="91" grpId="0" uiExpand="1" build="p"/>
      <p:bldP spid="92" grpId="0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POLLS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mtClean="0"/>
              <a:t>interview based</a:t>
            </a:r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2133600" y="2924094"/>
            <a:ext cx="1257300" cy="1179812"/>
            <a:chOff x="2133600" y="2924094"/>
            <a:chExt cx="1257300" cy="1179812"/>
          </a:xfrm>
        </p:grpSpPr>
        <p:sp>
          <p:nvSpPr>
            <p:cNvPr id="18" name="TextBox 17"/>
            <p:cNvSpPr txBox="1"/>
            <p:nvPr/>
          </p:nvSpPr>
          <p:spPr>
            <a:xfrm>
              <a:off x="2133600" y="2924094"/>
              <a:ext cx="9162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latin typeface="+mj-lt"/>
                </a:rPr>
                <a:t>200</a:t>
              </a:r>
              <a:endParaRPr lang="en-US" sz="2800">
                <a:latin typeface="+mj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133600" y="3457575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Lorem </a:t>
              </a:r>
              <a:r>
                <a:rPr lang="en-US" sz="1200" smtClean="0">
                  <a:solidFill>
                    <a:schemeClr val="tx2"/>
                  </a:solidFill>
                </a:rPr>
                <a:t>dolor, </a:t>
              </a:r>
              <a:r>
                <a:rPr lang="en-US" sz="1200">
                  <a:solidFill>
                    <a:schemeClr val="tx2"/>
                  </a:solidFill>
                </a:rPr>
                <a:t>consectetr </a:t>
              </a:r>
              <a:r>
                <a:rPr lang="en-US" sz="1200" smtClean="0">
                  <a:solidFill>
                    <a:schemeClr val="tx2"/>
                  </a:solidFill>
                </a:rPr>
                <a:t>adipiscing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3848100" y="1752719"/>
            <a:ext cx="1257300" cy="1330939"/>
            <a:chOff x="3848100" y="1752719"/>
            <a:chExt cx="1257300" cy="1330939"/>
          </a:xfrm>
        </p:grpSpPr>
        <p:sp>
          <p:nvSpPr>
            <p:cNvPr id="26" name="TextBox 25"/>
            <p:cNvSpPr txBox="1"/>
            <p:nvPr/>
          </p:nvSpPr>
          <p:spPr>
            <a:xfrm>
              <a:off x="3848100" y="1752719"/>
              <a:ext cx="5565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bg1"/>
                  </a:solidFill>
                  <a:latin typeface="+mj-lt"/>
                </a:rPr>
                <a:t>98</a:t>
              </a:r>
              <a:endParaRPr lang="en-US" sz="24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848100" y="2252661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Lorem Ipsum established fact that and </a:t>
              </a:r>
              <a:r>
                <a:rPr lang="en-US" sz="1200" smtClean="0">
                  <a:solidFill>
                    <a:schemeClr val="tx2"/>
                  </a:solidFill>
                </a:rPr>
                <a:t>web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340502" y="1752719"/>
            <a:ext cx="1257300" cy="1146273"/>
            <a:chOff x="6340502" y="1752719"/>
            <a:chExt cx="1257300" cy="1146273"/>
          </a:xfrm>
        </p:grpSpPr>
        <p:sp>
          <p:nvSpPr>
            <p:cNvPr id="28" name="TextBox 27"/>
            <p:cNvSpPr txBox="1"/>
            <p:nvPr/>
          </p:nvSpPr>
          <p:spPr>
            <a:xfrm>
              <a:off x="6340502" y="1752719"/>
              <a:ext cx="5225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tx2"/>
                  </a:solidFill>
                  <a:latin typeface="+mj-lt"/>
                </a:rPr>
                <a:t>74</a:t>
              </a:r>
              <a:endParaRPr lang="en-US" sz="24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6340502" y="2252661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Page </a:t>
              </a:r>
              <a:r>
                <a:rPr lang="en-US" sz="1200">
                  <a:solidFill>
                    <a:schemeClr val="tx2"/>
                  </a:solidFill>
                </a:rPr>
                <a:t>editors now readable </a:t>
              </a:r>
              <a:r>
                <a:rPr lang="en-US" sz="1200" smtClean="0">
                  <a:solidFill>
                    <a:schemeClr val="tx2"/>
                  </a:solidFill>
                </a:rPr>
                <a:t>content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565534" y="4980694"/>
            <a:ext cx="1257300" cy="821767"/>
            <a:chOff x="7565534" y="4980694"/>
            <a:chExt cx="1257300" cy="821767"/>
          </a:xfrm>
        </p:grpSpPr>
        <p:sp>
          <p:nvSpPr>
            <p:cNvPr id="35" name="TextBox 34"/>
            <p:cNvSpPr txBox="1"/>
            <p:nvPr/>
          </p:nvSpPr>
          <p:spPr>
            <a:xfrm>
              <a:off x="7565534" y="4980694"/>
              <a:ext cx="284052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solidFill>
                    <a:schemeClr val="accent1"/>
                  </a:solidFill>
                  <a:latin typeface="+mj-lt"/>
                </a:rPr>
                <a:t>1</a:t>
              </a:r>
              <a:endParaRPr lang="en-US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565534" y="5340796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C</a:t>
              </a:r>
              <a:r>
                <a:rPr lang="en-US" sz="1200" smtClean="0">
                  <a:solidFill>
                    <a:schemeClr val="tx2"/>
                  </a:solidFill>
                </a:rPr>
                <a:t>onsectetr adipiscing 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850031" y="4980694"/>
            <a:ext cx="1257300" cy="821767"/>
            <a:chOff x="5850031" y="4980694"/>
            <a:chExt cx="1257300" cy="821767"/>
          </a:xfrm>
        </p:grpSpPr>
        <p:sp>
          <p:nvSpPr>
            <p:cNvPr id="34" name="TextBox 33"/>
            <p:cNvSpPr txBox="1"/>
            <p:nvPr/>
          </p:nvSpPr>
          <p:spPr>
            <a:xfrm>
              <a:off x="5850031" y="4980694"/>
              <a:ext cx="324128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+mj-lt"/>
                </a:rPr>
                <a:t>9</a:t>
              </a:r>
              <a:endParaRPr lang="en-US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5850031" y="5340796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Readable content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1919848" y="4956841"/>
            <a:ext cx="1257300" cy="1030286"/>
            <a:chOff x="1919848" y="4956841"/>
            <a:chExt cx="1257300" cy="1030286"/>
          </a:xfrm>
        </p:grpSpPr>
        <p:sp>
          <p:nvSpPr>
            <p:cNvPr id="30" name="TextBox 29"/>
            <p:cNvSpPr txBox="1"/>
            <p:nvPr/>
          </p:nvSpPr>
          <p:spPr>
            <a:xfrm>
              <a:off x="1919848" y="4956841"/>
              <a:ext cx="492443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bg2"/>
                  </a:solidFill>
                  <a:latin typeface="+mj-lt"/>
                </a:rPr>
                <a:t>53</a:t>
              </a:r>
              <a:endParaRPr lang="en-US" sz="2000">
                <a:solidFill>
                  <a:schemeClr val="bg2"/>
                </a:solidFill>
                <a:latin typeface="+mj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919848" y="5340796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Content here, making it look like </a:t>
              </a:r>
              <a:r>
                <a:rPr lang="en-US" sz="1200" smtClean="0">
                  <a:solidFill>
                    <a:schemeClr val="tx2"/>
                  </a:solidFill>
                </a:rPr>
                <a:t>readable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000500" y="4956841"/>
            <a:ext cx="1257300" cy="845620"/>
            <a:chOff x="4000500" y="4956841"/>
            <a:chExt cx="1257300" cy="845620"/>
          </a:xfrm>
        </p:grpSpPr>
        <p:sp>
          <p:nvSpPr>
            <p:cNvPr id="31" name="TextBox 30"/>
            <p:cNvSpPr txBox="1"/>
            <p:nvPr/>
          </p:nvSpPr>
          <p:spPr>
            <a:xfrm>
              <a:off x="4000500" y="4956841"/>
              <a:ext cx="498855" cy="3600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smtClean="0">
                  <a:solidFill>
                    <a:schemeClr val="tx2"/>
                  </a:solidFill>
                  <a:latin typeface="+mj-lt"/>
                </a:rPr>
                <a:t>42</a:t>
              </a:r>
              <a:endParaRPr lang="en-US" sz="200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000500" y="5340796"/>
              <a:ext cx="1257300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E</a:t>
              </a:r>
              <a:r>
                <a:rPr lang="en-US" sz="1200" smtClean="0">
                  <a:solidFill>
                    <a:schemeClr val="tx2"/>
                  </a:solidFill>
                </a:rPr>
                <a:t>stablished </a:t>
              </a:r>
              <a:r>
                <a:rPr lang="en-US" sz="1200">
                  <a:solidFill>
                    <a:schemeClr val="tx2"/>
                  </a:solidFill>
                </a:rPr>
                <a:t>fact </a:t>
              </a:r>
              <a:r>
                <a:rPr lang="en-US" sz="1200" smtClean="0">
                  <a:solidFill>
                    <a:schemeClr val="tx2"/>
                  </a:solidFill>
                </a:rPr>
                <a:t>and web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145155" y="3472241"/>
            <a:ext cx="1257300" cy="1090365"/>
            <a:chOff x="5145155" y="3472241"/>
            <a:chExt cx="1257300" cy="1090365"/>
          </a:xfrm>
        </p:grpSpPr>
        <p:sp>
          <p:nvSpPr>
            <p:cNvPr id="32" name="TextBox 31"/>
            <p:cNvSpPr txBox="1"/>
            <p:nvPr/>
          </p:nvSpPr>
          <p:spPr>
            <a:xfrm>
              <a:off x="5145155" y="3472241"/>
              <a:ext cx="4897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accent1"/>
                  </a:solidFill>
                  <a:latin typeface="+mj-lt"/>
                </a:rPr>
                <a:t>61</a:t>
              </a:r>
              <a:endParaRPr lang="en-US" sz="240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145155" y="3916275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>
                  <a:solidFill>
                    <a:schemeClr val="tx2"/>
                  </a:solidFill>
                </a:rPr>
                <a:t>Publishing packages and you </a:t>
              </a:r>
              <a:r>
                <a:rPr lang="en-US" sz="1200" smtClean="0">
                  <a:solidFill>
                    <a:schemeClr val="tx2"/>
                  </a:solidFill>
                </a:rPr>
                <a:t>need</a:t>
              </a:r>
              <a:endParaRPr lang="en-US" sz="1200">
                <a:solidFill>
                  <a:schemeClr val="tx2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7613501" y="3472241"/>
            <a:ext cx="1257300" cy="1275031"/>
            <a:chOff x="7613501" y="3472241"/>
            <a:chExt cx="1257300" cy="1275031"/>
          </a:xfrm>
        </p:grpSpPr>
        <p:sp>
          <p:nvSpPr>
            <p:cNvPr id="33" name="TextBox 32"/>
            <p:cNvSpPr txBox="1"/>
            <p:nvPr/>
          </p:nvSpPr>
          <p:spPr>
            <a:xfrm>
              <a:off x="7613501" y="3472241"/>
              <a:ext cx="55335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smtClean="0">
                  <a:solidFill>
                    <a:schemeClr val="accent6"/>
                  </a:solidFill>
                  <a:latin typeface="+mj-lt"/>
                </a:rPr>
                <a:t>59</a:t>
              </a:r>
              <a:endParaRPr lang="en-US" sz="2400">
                <a:solidFill>
                  <a:schemeClr val="accent6"/>
                </a:solidFill>
                <a:latin typeface="+mj-lt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7613501" y="3916275"/>
              <a:ext cx="12573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smtClean="0">
                  <a:solidFill>
                    <a:schemeClr val="tx2"/>
                  </a:solidFill>
                </a:rPr>
                <a:t>To </a:t>
              </a:r>
              <a:r>
                <a:rPr lang="en-US" sz="1200">
                  <a:solidFill>
                    <a:schemeClr val="tx2"/>
                  </a:solidFill>
                </a:rPr>
                <a:t>be sure there isn't anything default</a:t>
              </a:r>
            </a:p>
          </p:txBody>
        </p:sp>
      </p:grpSp>
      <p:cxnSp>
        <p:nvCxnSpPr>
          <p:cNvPr id="47" name="Straight Arrow Connector 46"/>
          <p:cNvCxnSpPr>
            <a:stCxn id="10" idx="6"/>
          </p:cNvCxnSpPr>
          <p:nvPr/>
        </p:nvCxnSpPr>
        <p:spPr>
          <a:xfrm>
            <a:off x="1981200" y="5322942"/>
            <a:ext cx="1080000" cy="0"/>
          </a:xfrm>
          <a:prstGeom prst="straightConnector1">
            <a:avLst/>
          </a:prstGeom>
          <a:ln w="9525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1" idx="6"/>
          </p:cNvCxnSpPr>
          <p:nvPr/>
        </p:nvCxnSpPr>
        <p:spPr>
          <a:xfrm>
            <a:off x="4048973" y="532294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2" idx="6"/>
          </p:cNvCxnSpPr>
          <p:nvPr/>
        </p:nvCxnSpPr>
        <p:spPr>
          <a:xfrm>
            <a:off x="5910261" y="532294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13" idx="6"/>
          </p:cNvCxnSpPr>
          <p:nvPr/>
        </p:nvCxnSpPr>
        <p:spPr>
          <a:xfrm>
            <a:off x="7620000" y="532294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4" idx="6"/>
          </p:cNvCxnSpPr>
          <p:nvPr/>
        </p:nvCxnSpPr>
        <p:spPr>
          <a:xfrm flipV="1">
            <a:off x="2140949" y="3447394"/>
            <a:ext cx="1080000" cy="1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7" idx="6"/>
          </p:cNvCxnSpPr>
          <p:nvPr/>
        </p:nvCxnSpPr>
        <p:spPr>
          <a:xfrm>
            <a:off x="3905250" y="2214562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9" idx="6"/>
          </p:cNvCxnSpPr>
          <p:nvPr/>
        </p:nvCxnSpPr>
        <p:spPr>
          <a:xfrm flipV="1">
            <a:off x="6400800" y="2211943"/>
            <a:ext cx="1080000" cy="2619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13" name="Straight Arrow Connector 13312"/>
          <p:cNvCxnSpPr>
            <a:stCxn id="8" idx="6"/>
          </p:cNvCxnSpPr>
          <p:nvPr/>
        </p:nvCxnSpPr>
        <p:spPr>
          <a:xfrm>
            <a:off x="5181600" y="3916275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16" name="Straight Arrow Connector 13315"/>
          <p:cNvCxnSpPr>
            <a:stCxn id="14" idx="6"/>
          </p:cNvCxnSpPr>
          <p:nvPr/>
        </p:nvCxnSpPr>
        <p:spPr>
          <a:xfrm>
            <a:off x="7631058" y="3916275"/>
            <a:ext cx="1080000" cy="0"/>
          </a:xfrm>
          <a:prstGeom prst="straightConnector1">
            <a:avLst/>
          </a:prstGeom>
          <a:ln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381000" y="2567420"/>
            <a:ext cx="1759949" cy="1759949"/>
            <a:chOff x="381000" y="2567420"/>
            <a:chExt cx="1759949" cy="1759949"/>
          </a:xfrm>
        </p:grpSpPr>
        <p:sp>
          <p:nvSpPr>
            <p:cNvPr id="4" name="Oval 3"/>
            <p:cNvSpPr/>
            <p:nvPr/>
          </p:nvSpPr>
          <p:spPr>
            <a:xfrm>
              <a:off x="381000" y="2567420"/>
              <a:ext cx="1759949" cy="175994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>
              <a:spLocks noChangeAspect="1"/>
            </p:cNvSpPr>
            <p:nvPr/>
          </p:nvSpPr>
          <p:spPr>
            <a:xfrm>
              <a:off x="742087" y="2928427"/>
              <a:ext cx="1037774" cy="1037774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80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8</a:t>
              </a:r>
              <a:endParaRPr lang="ru-RU" sz="8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914650" y="1719262"/>
            <a:ext cx="990600" cy="990600"/>
            <a:chOff x="2914650" y="1719262"/>
            <a:chExt cx="990600" cy="990600"/>
          </a:xfrm>
        </p:grpSpPr>
        <p:sp>
          <p:nvSpPr>
            <p:cNvPr id="7" name="Oval 6"/>
            <p:cNvSpPr/>
            <p:nvPr/>
          </p:nvSpPr>
          <p:spPr>
            <a:xfrm>
              <a:off x="2914650" y="1719262"/>
              <a:ext cx="990600" cy="990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/>
            <p:cNvSpPr txBox="1">
              <a:spLocks noChangeAspect="1"/>
            </p:cNvSpPr>
            <p:nvPr/>
          </p:nvSpPr>
          <p:spPr>
            <a:xfrm>
              <a:off x="3091224" y="1857736"/>
              <a:ext cx="618401" cy="618401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5</a:t>
              </a:r>
              <a:endParaRPr lang="ru-RU" sz="40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410200" y="1719262"/>
            <a:ext cx="990600" cy="990600"/>
            <a:chOff x="5410200" y="1719262"/>
            <a:chExt cx="990600" cy="990600"/>
          </a:xfrm>
        </p:grpSpPr>
        <p:sp>
          <p:nvSpPr>
            <p:cNvPr id="9" name="Oval 8"/>
            <p:cNvSpPr/>
            <p:nvPr/>
          </p:nvSpPr>
          <p:spPr>
            <a:xfrm>
              <a:off x="5410200" y="1719262"/>
              <a:ext cx="990600" cy="990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>
              <a:spLocks noChangeAspect="1"/>
            </p:cNvSpPr>
            <p:nvPr/>
          </p:nvSpPr>
          <p:spPr>
            <a:xfrm>
              <a:off x="5636821" y="1921144"/>
              <a:ext cx="538672" cy="538672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44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7</a:t>
              </a:r>
              <a:endParaRPr lang="ru-RU" sz="4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191000" y="3420975"/>
            <a:ext cx="990600" cy="990600"/>
            <a:chOff x="4191000" y="3420975"/>
            <a:chExt cx="990600" cy="990600"/>
          </a:xfrm>
        </p:grpSpPr>
        <p:sp>
          <p:nvSpPr>
            <p:cNvPr id="8" name="Oval 7"/>
            <p:cNvSpPr/>
            <p:nvPr/>
          </p:nvSpPr>
          <p:spPr>
            <a:xfrm>
              <a:off x="4191000" y="3420975"/>
              <a:ext cx="990600" cy="990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>
              <a:spLocks noChangeAspect="1"/>
            </p:cNvSpPr>
            <p:nvPr/>
          </p:nvSpPr>
          <p:spPr>
            <a:xfrm>
              <a:off x="4451665" y="363812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6</a:t>
              </a:r>
              <a:endParaRPr lang="ru-RU" sz="36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6640458" y="3420975"/>
            <a:ext cx="990600" cy="990600"/>
            <a:chOff x="6640458" y="3420975"/>
            <a:chExt cx="990600" cy="990600"/>
          </a:xfrm>
        </p:grpSpPr>
        <p:sp>
          <p:nvSpPr>
            <p:cNvPr id="14" name="Oval 13"/>
            <p:cNvSpPr/>
            <p:nvPr/>
          </p:nvSpPr>
          <p:spPr>
            <a:xfrm>
              <a:off x="6640458" y="3420975"/>
              <a:ext cx="990600" cy="990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>
              <a:spLocks noChangeAspect="1"/>
            </p:cNvSpPr>
            <p:nvPr/>
          </p:nvSpPr>
          <p:spPr>
            <a:xfrm>
              <a:off x="6873396" y="3615190"/>
              <a:ext cx="560236" cy="560236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36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:</a:t>
              </a:r>
              <a:endParaRPr lang="ru-RU" sz="36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371600" y="5018142"/>
            <a:ext cx="609600" cy="609600"/>
            <a:chOff x="1371600" y="5018142"/>
            <a:chExt cx="609600" cy="609600"/>
          </a:xfrm>
        </p:grpSpPr>
        <p:sp>
          <p:nvSpPr>
            <p:cNvPr id="10" name="Oval 9"/>
            <p:cNvSpPr/>
            <p:nvPr/>
          </p:nvSpPr>
          <p:spPr>
            <a:xfrm>
              <a:off x="1371600" y="5018142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2"/>
                </a:solidFill>
              </a:endParaRPr>
            </a:p>
          </p:txBody>
        </p:sp>
        <p:sp>
          <p:nvSpPr>
            <p:cNvPr id="56" name="TextBox 55"/>
            <p:cNvSpPr txBox="1">
              <a:spLocks noChangeAspect="1"/>
            </p:cNvSpPr>
            <p:nvPr/>
          </p:nvSpPr>
          <p:spPr>
            <a:xfrm>
              <a:off x="1433298" y="5082841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0</a:t>
              </a:r>
              <a:endParaRPr lang="ru-RU" sz="2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439373" y="5018142"/>
            <a:ext cx="609600" cy="609600"/>
            <a:chOff x="3439373" y="5018142"/>
            <a:chExt cx="609600" cy="609600"/>
          </a:xfrm>
        </p:grpSpPr>
        <p:sp>
          <p:nvSpPr>
            <p:cNvPr id="11" name="Oval 10"/>
            <p:cNvSpPr/>
            <p:nvPr/>
          </p:nvSpPr>
          <p:spPr>
            <a:xfrm>
              <a:off x="3439373" y="5018142"/>
              <a:ext cx="609600" cy="6096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/>
            <p:cNvSpPr txBox="1">
              <a:spLocks noChangeAspect="1"/>
            </p:cNvSpPr>
            <p:nvPr/>
          </p:nvSpPr>
          <p:spPr>
            <a:xfrm>
              <a:off x="3510173" y="5082155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1</a:t>
              </a:r>
              <a:endParaRPr lang="ru-RU" sz="2400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  <p:grpSp>
        <p:nvGrpSpPr>
          <p:cNvPr id="13312" name="Group 13311"/>
          <p:cNvGrpSpPr/>
          <p:nvPr/>
        </p:nvGrpSpPr>
        <p:grpSpPr>
          <a:xfrm>
            <a:off x="5442004" y="5088813"/>
            <a:ext cx="468258" cy="479097"/>
            <a:chOff x="5442004" y="5088813"/>
            <a:chExt cx="468258" cy="479097"/>
          </a:xfrm>
        </p:grpSpPr>
        <p:sp>
          <p:nvSpPr>
            <p:cNvPr id="12" name="Oval 11"/>
            <p:cNvSpPr/>
            <p:nvPr/>
          </p:nvSpPr>
          <p:spPr>
            <a:xfrm>
              <a:off x="5442004" y="5088813"/>
              <a:ext cx="468258" cy="4682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>
              <a:spLocks noChangeAspect="1"/>
            </p:cNvSpPr>
            <p:nvPr/>
          </p:nvSpPr>
          <p:spPr>
            <a:xfrm>
              <a:off x="5442262" y="5099910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>
                  <a:solidFill>
                    <a:schemeClr val="accent6"/>
                  </a:solidFill>
                  <a:latin typeface="Sosa" pitchFamily="2" charset="0"/>
                  <a:ea typeface="Entypo" pitchFamily="2" charset="0"/>
                </a:rPr>
                <a:t>2</a:t>
              </a:r>
              <a:endParaRPr lang="ru-RU" sz="2400" dirty="0">
                <a:solidFill>
                  <a:schemeClr val="accent6"/>
                </a:solidFill>
                <a:ea typeface="Entypo" pitchFamily="2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254054" y="5139969"/>
            <a:ext cx="365946" cy="365946"/>
            <a:chOff x="7254054" y="5139969"/>
            <a:chExt cx="365946" cy="365946"/>
          </a:xfrm>
        </p:grpSpPr>
        <p:sp>
          <p:nvSpPr>
            <p:cNvPr id="13" name="Oval 12"/>
            <p:cNvSpPr/>
            <p:nvPr/>
          </p:nvSpPr>
          <p:spPr>
            <a:xfrm>
              <a:off x="7254054" y="5139969"/>
              <a:ext cx="365946" cy="36594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>
              <a:spLocks noChangeAspect="1"/>
            </p:cNvSpPr>
            <p:nvPr/>
          </p:nvSpPr>
          <p:spPr>
            <a:xfrm>
              <a:off x="7294745" y="5184055"/>
              <a:ext cx="277773" cy="277773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Sosa" pitchFamily="2" charset="0"/>
                  <a:ea typeface="Entypo" pitchFamily="2" charset="0"/>
                </a:rPr>
                <a:t>/</a:t>
              </a:r>
              <a:endParaRPr lang="ru-RU" dirty="0">
                <a:solidFill>
                  <a:schemeClr val="bg1"/>
                </a:solidFill>
                <a:ea typeface="Entypo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1096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3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3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3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5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000"/>
                            </p:stCondLst>
                            <p:childTnLst>
                              <p:par>
                                <p:cTn id="10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8500"/>
                            </p:stCondLst>
                            <p:childTnLst>
                              <p:par>
                                <p:cTn id="1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1" name="Oval 10"/>
          <p:cNvSpPr/>
          <p:nvPr/>
        </p:nvSpPr>
        <p:spPr>
          <a:xfrm>
            <a:off x="3865374" y="1384651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609600"/>
            <a:ext cx="4147028" cy="4729707"/>
            <a:chOff x="0" y="6096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6096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1391178"/>
              <a:ext cx="3505200" cy="193899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WE’RE A COMMUNITY LEADER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3433648"/>
              <a:ext cx="35814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That </a:t>
              </a:r>
              <a:r>
                <a:rPr lang="en-US" sz="1600" dirty="0">
                  <a:solidFill>
                    <a:schemeClr val="accent4"/>
                  </a:solidFill>
                </a:rPr>
                <a:t>supports high-impact </a:t>
              </a:r>
              <a:r>
                <a:rPr lang="en-US" sz="1600" dirty="0" smtClean="0">
                  <a:solidFill>
                    <a:schemeClr val="accent4"/>
                  </a:solidFill>
                </a:rPr>
                <a:t>opportunities by </a:t>
              </a:r>
              <a:r>
                <a:rPr lang="en-US" sz="1600" dirty="0">
                  <a:solidFill>
                    <a:schemeClr val="accent4"/>
                  </a:solidFill>
                </a:rPr>
                <a:t>working closely with organizations and other resources to create positive and lasting </a:t>
              </a:r>
              <a:r>
                <a:rPr lang="en-US" sz="1600" dirty="0" smtClean="0">
                  <a:solidFill>
                    <a:schemeClr val="accent4"/>
                  </a:solidFill>
                </a:rPr>
                <a:t>change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  <p:sp>
          <p:nvSpPr>
            <p:cNvPr id="12" name="TextBox 11"/>
            <p:cNvSpPr txBox="1">
              <a:spLocks noChangeAspect="1"/>
            </p:cNvSpPr>
            <p:nvPr/>
          </p:nvSpPr>
          <p:spPr>
            <a:xfrm>
              <a:off x="2250816" y="976884"/>
              <a:ext cx="1077600" cy="10776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9600" dirty="0" smtClean="0">
                  <a:solidFill>
                    <a:schemeClr val="accent5"/>
                  </a:solidFill>
                  <a:latin typeface="RaphaelIcons" pitchFamily="2" charset="0"/>
                </a:rPr>
                <a:t>x</a:t>
              </a:r>
              <a:endParaRPr lang="ru-RU" sz="9600" dirty="0">
                <a:solidFill>
                  <a:schemeClr val="accent5"/>
                </a:solidFill>
              </a:endParaRPr>
            </a:p>
          </p:txBody>
        </p:sp>
      </p:grpSp>
      <p:sp>
        <p:nvSpPr>
          <p:cNvPr id="15" name="TextBox 14"/>
          <p:cNvSpPr txBox="1">
            <a:spLocks noChangeAspect="1"/>
          </p:cNvSpPr>
          <p:nvPr/>
        </p:nvSpPr>
        <p:spPr>
          <a:xfrm>
            <a:off x="2748600" y="5105307"/>
            <a:ext cx="468000" cy="46800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1">
            <a:no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Entypo" pitchFamily="2" charset="0"/>
                <a:ea typeface="Entypo" pitchFamily="2" charset="0"/>
              </a:rPr>
              <a:t>9</a:t>
            </a:r>
            <a:endParaRPr lang="ru-RU" sz="54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3892" y="5031465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V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682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/>
      <p:bldP spid="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MEET THE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COMMUNITY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/>
              <a:t>o</a:t>
            </a:r>
            <a:r>
              <a:rPr lang="en-US" sz="2400" smtClean="0"/>
              <a:t>ur </a:t>
            </a:r>
            <a:r>
              <a:rPr lang="en-US" sz="2400"/>
              <a:t>workflow </a:t>
            </a:r>
            <a:r>
              <a:rPr lang="en-US" sz="2400" smtClean="0"/>
              <a:t>3</a:t>
            </a:r>
            <a:endParaRPr lang="en-US" sz="2400" b="0" dirty="0">
              <a:solidFill>
                <a:schemeClr val="tx2"/>
              </a:solidFill>
            </a:endParaRPr>
          </a:p>
        </p:txBody>
      </p:sp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1973318867"/>
              </p:ext>
            </p:extLst>
          </p:nvPr>
        </p:nvGraphicFramePr>
        <p:xfrm>
          <a:off x="158186" y="2179022"/>
          <a:ext cx="3064282" cy="320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382432" y="2133600"/>
            <a:ext cx="2406428" cy="863803"/>
            <a:chOff x="382432" y="2133600"/>
            <a:chExt cx="2406428" cy="863803"/>
          </a:xfrm>
        </p:grpSpPr>
        <p:sp>
          <p:nvSpPr>
            <p:cNvPr id="7" name="TextBox 6"/>
            <p:cNvSpPr txBox="1"/>
            <p:nvPr/>
          </p:nvSpPr>
          <p:spPr>
            <a:xfrm>
              <a:off x="382432" y="2133600"/>
              <a:ext cx="189737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smtClean="0">
                  <a:solidFill>
                    <a:schemeClr val="bg1"/>
                  </a:solidFill>
                  <a:latin typeface="+mj-lt"/>
                </a:rPr>
                <a:t>REQUEST LEGAL </a:t>
              </a:r>
            </a:p>
            <a:p>
              <a:r>
                <a:rPr lang="en-US" sz="1600" smtClean="0">
                  <a:solidFill>
                    <a:schemeClr val="bg1"/>
                  </a:solidFill>
                  <a:latin typeface="+mj-lt"/>
                </a:rPr>
                <a:t>APPROVAL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82432" y="2735793"/>
              <a:ext cx="240642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>
                  <a:solidFill>
                    <a:schemeClr val="accent4"/>
                  </a:solidFill>
                </a:rPr>
                <a:t>Lorem Ipsum established fact </a:t>
              </a:r>
              <a:r>
                <a:rPr lang="en-US" sz="1100" smtClean="0">
                  <a:solidFill>
                    <a:schemeClr val="accent4"/>
                  </a:solidFill>
                </a:rPr>
                <a:t>that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58632" y="3648280"/>
            <a:ext cx="204254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smtClean="0">
                <a:solidFill>
                  <a:schemeClr val="accent1"/>
                </a:solidFill>
              </a:rPr>
              <a:t>various </a:t>
            </a:r>
            <a:r>
              <a:rPr lang="en-US" sz="1050">
                <a:solidFill>
                  <a:schemeClr val="accent1"/>
                </a:solidFill>
              </a:rPr>
              <a:t>versions have </a:t>
            </a:r>
            <a:r>
              <a:rPr lang="en-US" sz="1050" smtClean="0">
                <a:solidFill>
                  <a:schemeClr val="accent1"/>
                </a:solidFill>
              </a:rPr>
              <a:t>evolved</a:t>
            </a:r>
            <a:endParaRPr lang="en-US" sz="105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58632" y="4388822"/>
            <a:ext cx="8515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smtClean="0"/>
              <a:t>by success</a:t>
            </a:r>
            <a:endParaRPr lang="en-US" sz="1050"/>
          </a:p>
        </p:txBody>
      </p:sp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1584715795"/>
              </p:ext>
            </p:extLst>
          </p:nvPr>
        </p:nvGraphicFramePr>
        <p:xfrm>
          <a:off x="2702871" y="3343804"/>
          <a:ext cx="2824827" cy="1883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2997886711"/>
              </p:ext>
            </p:extLst>
          </p:nvPr>
        </p:nvGraphicFramePr>
        <p:xfrm>
          <a:off x="4537098" y="3636604"/>
          <a:ext cx="2378787" cy="15858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3617407" y="2133600"/>
            <a:ext cx="2362201" cy="863803"/>
            <a:chOff x="3617407" y="2133600"/>
            <a:chExt cx="2362201" cy="863803"/>
          </a:xfrm>
        </p:grpSpPr>
        <p:sp>
          <p:nvSpPr>
            <p:cNvPr id="18" name="TextBox 17"/>
            <p:cNvSpPr txBox="1"/>
            <p:nvPr/>
          </p:nvSpPr>
          <p:spPr>
            <a:xfrm>
              <a:off x="3617407" y="2133600"/>
              <a:ext cx="236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smtClean="0">
                  <a:solidFill>
                    <a:schemeClr val="bg1"/>
                  </a:solidFill>
                  <a:latin typeface="+mj-lt"/>
                </a:rPr>
                <a:t>APPROVED</a:t>
              </a:r>
              <a:endParaRPr lang="en-US" sz="16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617408" y="2735793"/>
              <a:ext cx="23622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Content </a:t>
              </a:r>
              <a:r>
                <a:rPr lang="en-US" sz="1100">
                  <a:solidFill>
                    <a:schemeClr val="accent4"/>
                  </a:solidFill>
                </a:rPr>
                <a:t>of a page when </a:t>
              </a:r>
              <a:r>
                <a:rPr lang="en-US" sz="1100" smtClean="0">
                  <a:solidFill>
                    <a:schemeClr val="accent4"/>
                  </a:solidFill>
                </a:rPr>
                <a:t>looking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3617407" y="5148590"/>
            <a:ext cx="10479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smtClean="0">
                <a:solidFill>
                  <a:schemeClr val="bg1"/>
                </a:solidFill>
                <a:latin typeface="+mj-lt"/>
              </a:rPr>
              <a:t>VIEW</a:t>
            </a:r>
            <a:endParaRPr lang="en-US" sz="11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180853" y="5148590"/>
            <a:ext cx="104792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smtClean="0">
                <a:solidFill>
                  <a:schemeClr val="bg1"/>
                </a:solidFill>
                <a:latin typeface="+mj-lt"/>
              </a:rPr>
              <a:t>LISTEN</a:t>
            </a:r>
            <a:endParaRPr lang="en-US" sz="11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58632" y="5148590"/>
            <a:ext cx="6399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smtClean="0">
                <a:solidFill>
                  <a:schemeClr val="tx2"/>
                </a:solidFill>
              </a:rPr>
              <a:t>by over</a:t>
            </a:r>
            <a:endParaRPr lang="en-US" sz="1050">
              <a:solidFill>
                <a:schemeClr val="tx2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6809421" y="2864822"/>
            <a:ext cx="1681882" cy="1354217"/>
            <a:chOff x="6809421" y="2864822"/>
            <a:chExt cx="1681882" cy="1354217"/>
          </a:xfrm>
        </p:grpSpPr>
        <p:sp>
          <p:nvSpPr>
            <p:cNvPr id="39" name="TextBox 38"/>
            <p:cNvSpPr txBox="1"/>
            <p:nvPr/>
          </p:nvSpPr>
          <p:spPr>
            <a:xfrm>
              <a:off x="6809421" y="2864822"/>
              <a:ext cx="1635335" cy="13542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600" dirty="0" smtClean="0">
                  <a:latin typeface="+mj-lt"/>
                </a:rPr>
                <a:t>51 </a:t>
              </a:r>
              <a:r>
                <a:rPr lang="en-US" sz="1600" dirty="0" smtClean="0">
                  <a:latin typeface="+mj-lt"/>
                </a:rPr>
                <a:t>million</a:t>
              </a:r>
              <a:endParaRPr lang="en-US" sz="1600" dirty="0">
                <a:latin typeface="+mj-lt"/>
              </a:endParaRPr>
            </a:p>
          </p:txBody>
        </p:sp>
        <p:sp>
          <p:nvSpPr>
            <p:cNvPr id="45" name="TextBox 44"/>
            <p:cNvSpPr txBox="1">
              <a:spLocks noChangeAspect="1"/>
            </p:cNvSpPr>
            <p:nvPr/>
          </p:nvSpPr>
          <p:spPr>
            <a:xfrm>
              <a:off x="7837618" y="3136793"/>
              <a:ext cx="653685" cy="653685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6600" dirty="0" smtClean="0">
                  <a:solidFill>
                    <a:schemeClr val="bg1"/>
                  </a:solidFill>
                  <a:latin typeface="Modern Pictograms" pitchFamily="50" charset="0"/>
                </a:rPr>
                <a:t>.</a:t>
              </a:r>
              <a:endParaRPr lang="ru-RU" sz="6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338814" y="3928773"/>
            <a:ext cx="811441" cy="795627"/>
            <a:chOff x="5338814" y="3928773"/>
            <a:chExt cx="811441" cy="795627"/>
          </a:xfrm>
        </p:grpSpPr>
        <p:sp>
          <p:nvSpPr>
            <p:cNvPr id="17" name="TextBox 16"/>
            <p:cNvSpPr txBox="1"/>
            <p:nvPr/>
          </p:nvSpPr>
          <p:spPr>
            <a:xfrm>
              <a:off x="5338814" y="4324290"/>
              <a:ext cx="81144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/>
                  </a:solidFill>
                  <a:latin typeface="+mj-lt"/>
                </a:rPr>
                <a:t>20 %</a:t>
              </a:r>
              <a:endParaRPr lang="en-US" sz="2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6" name="TextBox 45"/>
            <p:cNvSpPr txBox="1">
              <a:spLocks noChangeAspect="1"/>
            </p:cNvSpPr>
            <p:nvPr/>
          </p:nvSpPr>
          <p:spPr>
            <a:xfrm>
              <a:off x="5509956" y="3928773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2</a:t>
              </a:r>
              <a:endParaRPr lang="ru-RU" sz="24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627874" y="3703022"/>
            <a:ext cx="1037463" cy="904220"/>
            <a:chOff x="3627874" y="3703022"/>
            <a:chExt cx="1037463" cy="904220"/>
          </a:xfrm>
        </p:grpSpPr>
        <p:sp>
          <p:nvSpPr>
            <p:cNvPr id="16" name="TextBox 15"/>
            <p:cNvSpPr txBox="1"/>
            <p:nvPr/>
          </p:nvSpPr>
          <p:spPr>
            <a:xfrm>
              <a:off x="3627874" y="4084022"/>
              <a:ext cx="103746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>
                  <a:solidFill>
                    <a:schemeClr val="bg1"/>
                  </a:solidFill>
                  <a:latin typeface="+mj-lt"/>
                </a:rPr>
                <a:t>45 %</a:t>
              </a:r>
              <a:endParaRPr lang="en-US" sz="280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7" name="TextBox 46"/>
            <p:cNvSpPr txBox="1">
              <a:spLocks noChangeAspect="1"/>
            </p:cNvSpPr>
            <p:nvPr/>
          </p:nvSpPr>
          <p:spPr>
            <a:xfrm>
              <a:off x="3866904" y="3703022"/>
              <a:ext cx="468000" cy="4680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E</a:t>
              </a:r>
              <a:endParaRPr lang="ru-RU" sz="2400" dirty="0"/>
            </a:p>
          </p:txBody>
        </p:sp>
      </p:grpSp>
      <p:sp>
        <p:nvSpPr>
          <p:cNvPr id="48" name="TextBox 47"/>
          <p:cNvSpPr txBox="1">
            <a:spLocks noChangeAspect="1"/>
          </p:cNvSpPr>
          <p:nvPr/>
        </p:nvSpPr>
        <p:spPr>
          <a:xfrm>
            <a:off x="1479905" y="3117139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odern Pictograms" pitchFamily="50" charset="0"/>
              </a:rPr>
              <a:t>A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49" name="TextBox 48"/>
          <p:cNvSpPr txBox="1">
            <a:spLocks noChangeAspect="1"/>
          </p:cNvSpPr>
          <p:nvPr/>
        </p:nvSpPr>
        <p:spPr>
          <a:xfrm>
            <a:off x="1123352" y="4605724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Modern Pictograms" pitchFamily="50" charset="0"/>
              </a:rPr>
              <a:t>C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>
            <a:spLocks noChangeAspect="1"/>
          </p:cNvSpPr>
          <p:nvPr/>
        </p:nvSpPr>
        <p:spPr>
          <a:xfrm>
            <a:off x="2562795" y="3902196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2</a:t>
            </a:r>
            <a:endParaRPr lang="ru-RU" sz="3200" dirty="0">
              <a:solidFill>
                <a:schemeClr val="bg1"/>
              </a:solidFill>
              <a:ea typeface="Entypo" pitchFamily="2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705600" y="2133600"/>
            <a:ext cx="2362200" cy="863803"/>
            <a:chOff x="6705600" y="2133600"/>
            <a:chExt cx="2362200" cy="863803"/>
          </a:xfrm>
        </p:grpSpPr>
        <p:sp>
          <p:nvSpPr>
            <p:cNvPr id="38" name="TextBox 37"/>
            <p:cNvSpPr txBox="1"/>
            <p:nvPr/>
          </p:nvSpPr>
          <p:spPr>
            <a:xfrm>
              <a:off x="6705600" y="2133600"/>
              <a:ext cx="2362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+mj-lt"/>
                </a:rPr>
                <a:t>THE SIZE OF MARKETS</a:t>
              </a:r>
              <a:endParaRPr lang="en-US" sz="16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705600" y="2735793"/>
              <a:ext cx="200292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mtClean="0">
                  <a:solidFill>
                    <a:schemeClr val="accent4"/>
                  </a:solidFill>
                </a:rPr>
                <a:t>Content </a:t>
              </a:r>
              <a:r>
                <a:rPr lang="en-US" sz="1100">
                  <a:solidFill>
                    <a:schemeClr val="accent4"/>
                  </a:solidFill>
                </a:rPr>
                <a:t>of a </a:t>
              </a:r>
              <a:r>
                <a:rPr lang="en-US" sz="1100" smtClean="0">
                  <a:solidFill>
                    <a:schemeClr val="accent4"/>
                  </a:solidFill>
                </a:rPr>
                <a:t>page</a:t>
              </a:r>
              <a:endParaRPr lang="en-US" sz="1100">
                <a:solidFill>
                  <a:schemeClr val="accent4"/>
                </a:solidFill>
              </a:endParaRPr>
            </a:p>
          </p:txBody>
        </p:sp>
      </p:grpSp>
      <p:sp>
        <p:nvSpPr>
          <p:cNvPr id="67" name="TextBox 66"/>
          <p:cNvSpPr txBox="1">
            <a:spLocks/>
          </p:cNvSpPr>
          <p:nvPr/>
        </p:nvSpPr>
        <p:spPr>
          <a:xfrm>
            <a:off x="6693791" y="4491052"/>
            <a:ext cx="2126359" cy="85865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1"/>
                </a:solidFill>
                <a:latin typeface="Accessibility Foundicons" pitchFamily="2" charset="0"/>
              </a:rPr>
              <a:t></a:t>
            </a:r>
          </a:p>
          <a:p>
            <a:pPr algn="ctr">
              <a:lnSpc>
                <a:spcPct val="110000"/>
              </a:lnSpc>
            </a:pPr>
            <a:r>
              <a:rPr lang="en-US" sz="2400" spc="-500" dirty="0" smtClean="0">
                <a:solidFill>
                  <a:schemeClr val="accent1"/>
                </a:solidFill>
                <a:latin typeface="Accessibility Foundicons" pitchFamily="2" charset="0"/>
              </a:rPr>
              <a:t>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</a:t>
            </a:r>
            <a:r>
              <a:rPr lang="en-US" sz="2400" spc="-500" dirty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r>
              <a:rPr lang="en-US" sz="2400" spc="-500" dirty="0" smtClean="0">
                <a:solidFill>
                  <a:schemeClr val="accent2"/>
                </a:solidFill>
                <a:latin typeface="Accessibility Foundicons" pitchFamily="2" charset="0"/>
              </a:rPr>
              <a:t></a:t>
            </a:r>
            <a:endParaRPr lang="ru-RU" sz="2400" spc="-5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000"/>
                            </p:stCondLst>
                            <p:childTnLst>
                              <p:par>
                                <p:cTn id="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 uiExpand="1">
        <p:bldSub>
          <a:bldChart bld="category"/>
        </p:bldSub>
      </p:bldGraphic>
      <p:bldP spid="11" grpId="0"/>
      <p:bldP spid="12" grpId="0"/>
      <p:bldGraphic spid="13" grpId="0">
        <p:bldAsOne/>
      </p:bldGraphic>
      <p:bldGraphic spid="14" grpId="0">
        <p:bldAsOne/>
      </p:bldGraphic>
      <p:bldP spid="41" grpId="0"/>
      <p:bldP spid="42" grpId="0"/>
      <p:bldP spid="44" grpId="0"/>
      <p:bldP spid="48" grpId="0"/>
      <p:bldP spid="49" grpId="0"/>
      <p:bldP spid="50" grpId="0"/>
      <p:bldP spid="67" grpId="0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</a:t>
            </a:r>
            <a:r>
              <a:rPr lang="en-US" dirty="0" smtClean="0">
                <a:latin typeface="Novecento sans wide Normal" panose="00000505000000000000" pitchFamily="50" charset="0"/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PROJECTS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smtClean="0"/>
              <a:t>Project name</a:t>
            </a:r>
          </a:p>
          <a:p>
            <a:pPr lvl="1"/>
            <a:r>
              <a:rPr lang="en-US"/>
              <a:t>Lorem dolor sit </a:t>
            </a:r>
            <a:r>
              <a:rPr lang="en-US" smtClean="0"/>
              <a:t>amet it</a:t>
            </a:r>
            <a:endParaRPr lang="en-US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41"/>
          </p:nvPr>
        </p:nvSpPr>
        <p:spPr>
          <a:ln>
            <a:solidFill>
              <a:schemeClr val="tx1"/>
            </a:solidFill>
          </a:ln>
        </p:spPr>
      </p:sp>
      <p:sp>
        <p:nvSpPr>
          <p:cNvPr id="7" name="Text Placeholder 6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 smtClean="0"/>
              <a:t>Mauris </a:t>
            </a:r>
            <a:r>
              <a:rPr lang="en-US"/>
              <a:t>tempor </a:t>
            </a:r>
            <a:r>
              <a:rPr lang="en-US" smtClean="0"/>
              <a:t>vehicula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43"/>
          </p:nvPr>
        </p:nvSpPr>
        <p:spPr>
          <a:ln>
            <a:solidFill>
              <a:schemeClr val="tx1"/>
            </a:solidFill>
          </a:ln>
        </p:spPr>
      </p:sp>
      <p:sp>
        <p:nvSpPr>
          <p:cNvPr id="9" name="Text Placeholder 8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/>
              <a:t>A</a:t>
            </a:r>
            <a:r>
              <a:rPr lang="en-US" smtClean="0"/>
              <a:t>met consectetr elit</a:t>
            </a:r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45"/>
          </p:nvPr>
        </p:nvSpPr>
        <p:spPr>
          <a:ln>
            <a:solidFill>
              <a:schemeClr val="tx1"/>
            </a:solidFill>
          </a:ln>
        </p:spPr>
      </p:sp>
      <p:sp>
        <p:nvSpPr>
          <p:cNvPr id="11" name="Text Placeholder 10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/>
              <a:t>Content here, making </a:t>
            </a:r>
            <a:r>
              <a:rPr lang="en-US" smtClean="0"/>
              <a:t>it</a:t>
            </a:r>
            <a:endParaRPr lang="en-US"/>
          </a:p>
        </p:txBody>
      </p:sp>
      <p:sp>
        <p:nvSpPr>
          <p:cNvPr id="29" name="Picture Placeholder 28"/>
          <p:cNvSpPr>
            <a:spLocks noGrp="1"/>
          </p:cNvSpPr>
          <p:nvPr>
            <p:ph type="pic" sz="quarter" idx="47"/>
          </p:nvPr>
        </p:nvSpPr>
        <p:spPr>
          <a:ln>
            <a:solidFill>
              <a:schemeClr val="tx1"/>
            </a:solidFill>
          </a:ln>
        </p:spPr>
      </p:sp>
      <p:sp>
        <p:nvSpPr>
          <p:cNvPr id="13" name="Text Placeholder 12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/>
              <a:t>Project name</a:t>
            </a:r>
          </a:p>
          <a:p>
            <a:pPr lvl="1"/>
            <a:r>
              <a:rPr lang="en-US" dirty="0"/>
              <a:t>Readable </a:t>
            </a:r>
            <a:r>
              <a:rPr lang="en-US" dirty="0" smtClean="0"/>
              <a:t>content</a:t>
            </a:r>
            <a:endParaRPr lang="en-US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49"/>
          </p:nvPr>
        </p:nvSpPr>
        <p:spPr>
          <a:ln>
            <a:solidFill>
              <a:schemeClr val="tx1"/>
            </a:solidFill>
          </a:ln>
        </p:spPr>
      </p:sp>
      <p:sp>
        <p:nvSpPr>
          <p:cNvPr id="15" name="Text Placeholder 14"/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en-US" dirty="0"/>
              <a:t>Project name</a:t>
            </a:r>
          </a:p>
          <a:p>
            <a:pPr lvl="1"/>
            <a:r>
              <a:rPr lang="en-US" dirty="0"/>
              <a:t>Established fact and </a:t>
            </a:r>
            <a:r>
              <a:rPr lang="en-US" dirty="0" smtClean="0"/>
              <a:t>web</a:t>
            </a:r>
            <a:endParaRPr lang="en-US" dirty="0"/>
          </a:p>
        </p:txBody>
      </p:sp>
      <p:sp>
        <p:nvSpPr>
          <p:cNvPr id="32" name="Picture Placeholder 31"/>
          <p:cNvSpPr>
            <a:spLocks noGrp="1"/>
          </p:cNvSpPr>
          <p:nvPr>
            <p:ph type="pic" sz="quarter" idx="51"/>
          </p:nvPr>
        </p:nvSpPr>
        <p:spPr>
          <a:ln>
            <a:solidFill>
              <a:schemeClr val="tx1"/>
            </a:solidFill>
          </a:ln>
        </p:spPr>
      </p:sp>
      <p:sp>
        <p:nvSpPr>
          <p:cNvPr id="17" name="Text Placeholder 16"/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/>
              <a:t>Consectetr </a:t>
            </a:r>
            <a:r>
              <a:rPr lang="en-US" smtClean="0"/>
              <a:t>adipiscing</a:t>
            </a:r>
            <a:endParaRPr lang="en-US"/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53"/>
          </p:nvPr>
        </p:nvSpPr>
        <p:spPr>
          <a:ln>
            <a:solidFill>
              <a:schemeClr val="tx1"/>
            </a:solidFill>
          </a:ln>
        </p:spPr>
      </p:sp>
      <p:sp>
        <p:nvSpPr>
          <p:cNvPr id="19" name="Text Placeholder 18"/>
          <p:cNvSpPr>
            <a:spLocks noGrp="1"/>
          </p:cNvSpPr>
          <p:nvPr>
            <p:ph type="body" sz="quarter" idx="54"/>
          </p:nvPr>
        </p:nvSpPr>
        <p:spPr/>
        <p:txBody>
          <a:bodyPr/>
          <a:lstStyle/>
          <a:p>
            <a:r>
              <a:rPr lang="en-US"/>
              <a:t>Project name</a:t>
            </a:r>
          </a:p>
          <a:p>
            <a:pPr lvl="1"/>
            <a:r>
              <a:rPr lang="en-US" smtClean="0"/>
              <a:t>Look </a:t>
            </a:r>
            <a:r>
              <a:rPr lang="en-US"/>
              <a:t>like </a:t>
            </a:r>
            <a:r>
              <a:rPr lang="en-US" smtClean="0"/>
              <a:t>readable</a:t>
            </a:r>
            <a:endParaRPr lang="en-US"/>
          </a:p>
        </p:txBody>
      </p:sp>
      <p:sp>
        <p:nvSpPr>
          <p:cNvPr id="34" name="Picture Placeholder 33"/>
          <p:cNvSpPr>
            <a:spLocks noGrp="1"/>
          </p:cNvSpPr>
          <p:nvPr>
            <p:ph type="pic" sz="quarter" idx="55"/>
          </p:nvPr>
        </p:nvSpPr>
        <p:spPr>
          <a:ln>
            <a:solidFill>
              <a:schemeClr val="tx1"/>
            </a:solidFill>
          </a:ln>
        </p:spPr>
      </p:sp>
      <p:sp>
        <p:nvSpPr>
          <p:cNvPr id="21" name="Trigger 1"/>
          <p:cNvSpPr txBox="1">
            <a:spLocks noChangeAspect="1"/>
          </p:cNvSpPr>
          <p:nvPr/>
        </p:nvSpPr>
        <p:spPr>
          <a:xfrm>
            <a:off x="4572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2" name="Trigger 2"/>
          <p:cNvSpPr txBox="1">
            <a:spLocks noChangeAspect="1"/>
          </p:cNvSpPr>
          <p:nvPr/>
        </p:nvSpPr>
        <p:spPr>
          <a:xfrm>
            <a:off x="26670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3" name="Trigger 3"/>
          <p:cNvSpPr txBox="1">
            <a:spLocks noChangeAspect="1"/>
          </p:cNvSpPr>
          <p:nvPr/>
        </p:nvSpPr>
        <p:spPr>
          <a:xfrm>
            <a:off x="48006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4" name="Trigger 4"/>
          <p:cNvSpPr txBox="1">
            <a:spLocks noChangeAspect="1"/>
          </p:cNvSpPr>
          <p:nvPr/>
        </p:nvSpPr>
        <p:spPr>
          <a:xfrm>
            <a:off x="7010400" y="12192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5" name="Trigger 5"/>
          <p:cNvSpPr txBox="1">
            <a:spLocks noChangeAspect="1"/>
          </p:cNvSpPr>
          <p:nvPr/>
        </p:nvSpPr>
        <p:spPr>
          <a:xfrm>
            <a:off x="4572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6" name="Trigger 6"/>
          <p:cNvSpPr txBox="1">
            <a:spLocks noChangeAspect="1"/>
          </p:cNvSpPr>
          <p:nvPr/>
        </p:nvSpPr>
        <p:spPr>
          <a:xfrm>
            <a:off x="26670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7" name="Trigger 7"/>
          <p:cNvSpPr txBox="1">
            <a:spLocks noChangeAspect="1"/>
          </p:cNvSpPr>
          <p:nvPr/>
        </p:nvSpPr>
        <p:spPr>
          <a:xfrm>
            <a:off x="48006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8" name="Trigger 8"/>
          <p:cNvSpPr txBox="1">
            <a:spLocks noChangeAspect="1"/>
          </p:cNvSpPr>
          <p:nvPr/>
        </p:nvSpPr>
        <p:spPr>
          <a:xfrm>
            <a:off x="7010400" y="3657600"/>
            <a:ext cx="381000" cy="3810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FontAwesome" pitchFamily="2" charset="0"/>
              </a:rPr>
              <a:t>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275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5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0"/>
                            </p:stCondLst>
                            <p:childTnLst>
                              <p:par>
                                <p:cTn id="8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50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5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3" fill="hold">
                      <p:stCondLst>
                        <p:cond delay="0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seq concurrent="1" nextAc="seek">
              <p:cTn id="13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8" fill="hold">
                      <p:stCondLst>
                        <p:cond delay="0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1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142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3" fill="hold">
                      <p:stCondLst>
                        <p:cond delay="0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6" dur="20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  <p:seq concurrent="1" nextAc="seek">
              <p:cTn id="14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8" fill="hold">
                      <p:stCondLst>
                        <p:cond delay="0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1" dur="2000" fill="hold"/>
                                        <p:tgtEl>
                                          <p:spTgt spid="2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seq concurrent="1" nextAc="seek">
              <p:cTn id="152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3" fill="hold">
                      <p:stCondLst>
                        <p:cond delay="0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6" dur="2000" fill="hold"/>
                                        <p:tgtEl>
                                          <p:spTgt spid="31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seq concurrent="1" nextAc="seek">
              <p:cTn id="157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8" fill="hold">
                      <p:stCondLst>
                        <p:cond delay="0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1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seq concurrent="1" nextAc="seek">
              <p:cTn id="162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3" fill="hold">
                      <p:stCondLst>
                        <p:cond delay="0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6" dur="2000" fill="hold"/>
                                        <p:tgtEl>
                                          <p:spTgt spid="3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seq concurrent="1" nextAc="seek">
              <p:cTn id="167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8" fill="hold">
                      <p:stCondLst>
                        <p:cond delay="0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6" presetClass="emph" presetSubtype="0" accel="50000" decel="5000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1" dur="2000" fill="hold"/>
                                        <p:tgtEl>
                                          <p:spTgt spid="3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</p:childTnLst>
        </p:cTn>
      </p:par>
    </p:tnLst>
    <p:bldLst>
      <p:bldP spid="5" grpId="0" build="p"/>
      <p:bldP spid="7" grpId="0" build="p"/>
      <p:bldP spid="9" grpId="0" uiExpand="1" build="p"/>
      <p:bldP spid="11" grpId="0" uiExpand="1" build="p"/>
      <p:bldP spid="13" grpId="0" build="p"/>
      <p:bldP spid="15" grpId="0" uiExpand="1" build="p"/>
      <p:bldP spid="17" grpId="0" uiExpand="1" build="p"/>
      <p:bldP spid="19" grpId="0" uiExpand="1" build="p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383930" y="4936347"/>
            <a:ext cx="3429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Well 'come back in 20 min</a:t>
            </a:r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1108690"/>
            <a:ext cx="3890778" cy="4466456"/>
            <a:chOff x="0" y="1108690"/>
            <a:chExt cx="3890778" cy="4466456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137694"/>
              <a:ext cx="3890778" cy="4437452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2590800"/>
              <a:ext cx="3505200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/>
              <a:r>
                <a:rPr lang="en-US" sz="4800" dirty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COFFEE BREAK</a:t>
              </a:r>
            </a:p>
          </p:txBody>
        </p:sp>
        <p:sp>
          <p:nvSpPr>
            <p:cNvPr id="4" name="TextBox 3"/>
            <p:cNvSpPr txBox="1">
              <a:spLocks noChangeAspect="1"/>
            </p:cNvSpPr>
            <p:nvPr/>
          </p:nvSpPr>
          <p:spPr>
            <a:xfrm rot="18900000">
              <a:off x="892606" y="1108690"/>
              <a:ext cx="1306034" cy="1306034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1">
              <a:noAutofit/>
            </a:bodyPr>
            <a:lstStyle/>
            <a:p>
              <a:pPr algn="ctr"/>
              <a:r>
                <a:rPr lang="en-US" sz="13800" dirty="0">
                  <a:solidFill>
                    <a:schemeClr val="accent5"/>
                  </a:solidFill>
                  <a:latin typeface="Entypo" pitchFamily="2" charset="0"/>
                  <a:ea typeface="Entypo" pitchFamily="2" charset="0"/>
                </a:rPr>
                <a:t>á</a:t>
              </a:r>
              <a:endParaRPr lang="ru-RU" sz="13800" dirty="0">
                <a:solidFill>
                  <a:schemeClr val="accent5"/>
                </a:solidFill>
                <a:ea typeface="Entypo" pitchFamily="2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28600" y="4367884"/>
              <a:ext cx="358140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Let’s have a break now</a:t>
              </a:r>
              <a:endParaRPr lang="en-US" sz="16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8" name="TextBox 7"/>
          <p:cNvSpPr txBox="1">
            <a:spLocks noChangeAspect="1"/>
          </p:cNvSpPr>
          <p:nvPr/>
        </p:nvSpPr>
        <p:spPr>
          <a:xfrm>
            <a:off x="2743200" y="4833656"/>
            <a:ext cx="622145" cy="622145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[</a:t>
            </a:r>
            <a:endParaRPr lang="ru-RU" sz="28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985154" y="3628611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500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 animBg="1"/>
      <p:bldP spid="11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90600" y="1918213"/>
            <a:ext cx="2536166" cy="3339587"/>
          </a:xfrm>
        </p:spPr>
        <p:txBody>
          <a:bodyPr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1600" b="1" dirty="0" smtClean="0">
                <a:solidFill>
                  <a:schemeClr val="bg1"/>
                </a:solidFill>
                <a:latin typeface="Novecento sans wide UltraLight" panose="00000705000000000000" pitchFamily="50" charset="0"/>
              </a:rPr>
              <a:t>VIDEO ABOUT US</a:t>
            </a:r>
            <a:endParaRPr lang="en-US" sz="1600" dirty="0">
              <a:solidFill>
                <a:schemeClr val="bg1"/>
              </a:solidFill>
              <a:latin typeface="Novecento sans wide UltraLight" panose="00000705000000000000" pitchFamily="50" charset="0"/>
            </a:endParaRPr>
          </a:p>
          <a:p>
            <a:pPr marL="0" lvl="1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dirty="0" err="1">
                <a:solidFill>
                  <a:schemeClr val="accent4"/>
                </a:solidFill>
              </a:rPr>
              <a:t>Proin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gravida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nibh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vel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velit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auctor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aliquet</a:t>
            </a:r>
            <a:r>
              <a:rPr lang="en-US" sz="1600" dirty="0">
                <a:solidFill>
                  <a:schemeClr val="accent4"/>
                </a:solidFill>
              </a:rPr>
              <a:t>. </a:t>
            </a:r>
            <a:r>
              <a:rPr lang="en-US" sz="1600" dirty="0" err="1">
                <a:solidFill>
                  <a:schemeClr val="accent4"/>
                </a:solidFill>
              </a:rPr>
              <a:t>Aenean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sollicitudin</a:t>
            </a:r>
            <a:r>
              <a:rPr lang="en-US" sz="1600" dirty="0">
                <a:solidFill>
                  <a:schemeClr val="accent4"/>
                </a:solidFill>
              </a:rPr>
              <a:t>, </a:t>
            </a:r>
            <a:r>
              <a:rPr lang="en-US" sz="1600" dirty="0" err="1">
                <a:solidFill>
                  <a:schemeClr val="accent4"/>
                </a:solidFill>
              </a:rPr>
              <a:t>lorem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quis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bibendum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auctor</a:t>
            </a:r>
            <a:r>
              <a:rPr lang="en-US" sz="1600" dirty="0">
                <a:solidFill>
                  <a:schemeClr val="accent4"/>
                </a:solidFill>
              </a:rPr>
              <a:t>, nisi </a:t>
            </a:r>
            <a:r>
              <a:rPr lang="en-US" sz="1600" dirty="0" err="1">
                <a:solidFill>
                  <a:schemeClr val="accent4"/>
                </a:solidFill>
              </a:rPr>
              <a:t>elit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consequat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ipsum</a:t>
            </a:r>
            <a:r>
              <a:rPr lang="en-US" sz="1600" dirty="0">
                <a:solidFill>
                  <a:schemeClr val="accent4"/>
                </a:solidFill>
              </a:rPr>
              <a:t>, </a:t>
            </a:r>
            <a:r>
              <a:rPr lang="en-US" sz="1600" dirty="0" err="1">
                <a:solidFill>
                  <a:schemeClr val="accent4"/>
                </a:solidFill>
              </a:rPr>
              <a:t>nec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sagittis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sem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nibh</a:t>
            </a:r>
            <a:r>
              <a:rPr lang="en-US" sz="1600" dirty="0">
                <a:solidFill>
                  <a:schemeClr val="accent4"/>
                </a:solidFill>
              </a:rPr>
              <a:t> id </a:t>
            </a:r>
            <a:r>
              <a:rPr lang="en-US" sz="1600" dirty="0" err="1">
                <a:solidFill>
                  <a:schemeClr val="accent4"/>
                </a:solidFill>
              </a:rPr>
              <a:t>elit</a:t>
            </a:r>
            <a:r>
              <a:rPr lang="en-US" sz="1600" dirty="0">
                <a:solidFill>
                  <a:schemeClr val="accent4"/>
                </a:solidFill>
              </a:rPr>
              <a:t>. </a:t>
            </a:r>
            <a:r>
              <a:rPr lang="en-US" sz="1600" dirty="0" err="1">
                <a:solidFill>
                  <a:schemeClr val="accent4"/>
                </a:solidFill>
              </a:rPr>
              <a:t>Duis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sed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odio</a:t>
            </a:r>
            <a:r>
              <a:rPr lang="en-US" sz="1600" dirty="0">
                <a:solidFill>
                  <a:schemeClr val="accent4"/>
                </a:solidFill>
              </a:rPr>
              <a:t> sit </a:t>
            </a:r>
            <a:r>
              <a:rPr lang="en-US" sz="1600" dirty="0" err="1">
                <a:solidFill>
                  <a:schemeClr val="accent4"/>
                </a:solidFill>
              </a:rPr>
              <a:t>amet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nibh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vulputate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cursus</a:t>
            </a:r>
            <a:r>
              <a:rPr lang="en-US" sz="1600" dirty="0">
                <a:solidFill>
                  <a:schemeClr val="accent4"/>
                </a:solidFill>
              </a:rPr>
              <a:t> a sit </a:t>
            </a:r>
            <a:r>
              <a:rPr lang="en-US" sz="1600" dirty="0" err="1">
                <a:solidFill>
                  <a:schemeClr val="accent4"/>
                </a:solidFill>
              </a:rPr>
              <a:t>amet</a:t>
            </a:r>
            <a:r>
              <a:rPr lang="en-US" sz="1600" dirty="0">
                <a:solidFill>
                  <a:schemeClr val="accent4"/>
                </a:solidFill>
              </a:rPr>
              <a:t> </a:t>
            </a:r>
            <a:r>
              <a:rPr lang="en-US" sz="1600" dirty="0" err="1">
                <a:solidFill>
                  <a:schemeClr val="accent4"/>
                </a:solidFill>
              </a:rPr>
              <a:t>mauris</a:t>
            </a:r>
            <a:r>
              <a:rPr lang="en-US" sz="1600" dirty="0">
                <a:solidFill>
                  <a:schemeClr val="accent4"/>
                </a:solidFill>
              </a:rPr>
              <a:t>. 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VIDEO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smtClean="0"/>
              <a:t>our showreel 2012</a:t>
            </a:r>
            <a:endParaRPr lang="en-US" dirty="0"/>
          </a:p>
        </p:txBody>
      </p:sp>
      <p:sp>
        <p:nvSpPr>
          <p:cNvPr id="7" name="TextBox 6"/>
          <p:cNvSpPr txBox="1">
            <a:spLocks noChangeAspect="1"/>
          </p:cNvSpPr>
          <p:nvPr/>
        </p:nvSpPr>
        <p:spPr>
          <a:xfrm>
            <a:off x="373905" y="19050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2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" name="Media Placeholder 1"/>
          <p:cNvSpPr>
            <a:spLocks noGrp="1"/>
          </p:cNvSpPr>
          <p:nvPr>
            <p:ph type="media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04363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7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4400" y="1981200"/>
            <a:ext cx="1905000" cy="3124200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BRIEF: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err="1"/>
              <a:t>Lorem</a:t>
            </a:r>
            <a:r>
              <a:rPr lang="en-US" sz="1400" dirty="0"/>
              <a:t>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ru-RU" sz="1400" dirty="0"/>
              <a:t> 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BUDGET: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smtClean="0"/>
              <a:t>$64 000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SOLUTION: </a:t>
            </a:r>
            <a:r>
              <a:rPr lang="en-US" sz="1400" dirty="0" err="1" smtClean="0"/>
              <a:t>mauris</a:t>
            </a:r>
            <a:r>
              <a:rPr lang="en-US" sz="1400" dirty="0" smtClean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vehicula</a:t>
            </a:r>
            <a:r>
              <a:rPr lang="en-US" sz="1400" dirty="0"/>
              <a:t>.</a:t>
            </a:r>
            <a:endParaRPr lang="ru-RU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RESULT:</a:t>
            </a:r>
            <a:r>
              <a:rPr lang="en-US" sz="1400" b="1" dirty="0" smtClean="0">
                <a:solidFill>
                  <a:prstClr val="white"/>
                </a:solidFill>
                <a:latin typeface="Novecento sans wide UltraLight" panose="00000705000000000000" pitchFamily="50" charset="0"/>
              </a:rPr>
              <a:t> </a:t>
            </a:r>
            <a:r>
              <a:rPr lang="en-US" sz="1400" dirty="0" smtClean="0"/>
              <a:t>more then </a:t>
            </a:r>
            <a:r>
              <a:rPr lang="en-US" sz="1400" dirty="0" err="1" smtClean="0"/>
              <a:t>lorem</a:t>
            </a:r>
            <a:r>
              <a:rPr lang="en-US" sz="1400" dirty="0" smtClean="0"/>
              <a:t> </a:t>
            </a:r>
            <a:r>
              <a:rPr lang="en-US" sz="1400" dirty="0"/>
              <a:t>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WEB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gallery one screen</a:t>
            </a:r>
            <a:endParaRPr lang="en-US" dirty="0"/>
          </a:p>
        </p:txBody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373905" y="202509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K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3905" y="28194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$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73905" y="4180065"/>
            <a:ext cx="396000" cy="396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j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66817" y="3455127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å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59116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8" grpId="0" animBg="1"/>
      <p:bldP spid="10" grpId="0" animBg="1"/>
      <p:bldP spid="12" grpId="0" animBg="1"/>
      <p:bldP spid="13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4109" y="1886314"/>
            <a:ext cx="3171644" cy="2447561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BRIEF: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err="1"/>
              <a:t>Lorem</a:t>
            </a:r>
            <a:r>
              <a:rPr lang="en-US" sz="1400" dirty="0"/>
              <a:t> 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/>
              <a:t>. </a:t>
            </a:r>
            <a:r>
              <a:rPr lang="ru-RU" sz="1400" dirty="0"/>
              <a:t> 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b="1" dirty="0" smtClean="0">
                <a:solidFill>
                  <a:prstClr val="white"/>
                </a:solidFill>
                <a:latin typeface="+mj-lt"/>
              </a:rPr>
              <a:t>BUDGET:</a:t>
            </a:r>
            <a:r>
              <a:rPr lang="ru-RU" sz="1400" dirty="0" smtClean="0">
                <a:latin typeface="+mj-lt"/>
              </a:rPr>
              <a:t> </a:t>
            </a:r>
            <a:r>
              <a:rPr lang="en-US" sz="1400" dirty="0" smtClean="0"/>
              <a:t>$512 000</a:t>
            </a:r>
            <a:endParaRPr lang="en-US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SOLUTION: </a:t>
            </a:r>
            <a:r>
              <a:rPr lang="en-US" sz="1400" dirty="0" err="1" smtClean="0"/>
              <a:t>mauris</a:t>
            </a:r>
            <a:r>
              <a:rPr lang="en-US" sz="1400" dirty="0" smtClean="0"/>
              <a:t> </a:t>
            </a:r>
            <a:r>
              <a:rPr lang="en-US" sz="1400" dirty="0" err="1"/>
              <a:t>tempor</a:t>
            </a:r>
            <a:r>
              <a:rPr lang="en-US" sz="1400" dirty="0"/>
              <a:t> </a:t>
            </a:r>
            <a:r>
              <a:rPr lang="en-US" sz="1400" dirty="0" err="1"/>
              <a:t>vehicula</a:t>
            </a:r>
            <a:r>
              <a:rPr lang="en-US" sz="1400" dirty="0"/>
              <a:t>.</a:t>
            </a:r>
            <a:endParaRPr lang="ru-RU" sz="1400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1400" dirty="0" smtClean="0">
                <a:solidFill>
                  <a:prstClr val="white"/>
                </a:solidFill>
                <a:latin typeface="+mj-lt"/>
              </a:rPr>
              <a:t>RESULT: </a:t>
            </a:r>
            <a:r>
              <a:rPr lang="en-US" sz="1400" dirty="0" smtClean="0"/>
              <a:t>more then </a:t>
            </a:r>
            <a:r>
              <a:rPr lang="en-US" sz="1400" dirty="0" err="1" smtClean="0"/>
              <a:t>lorem</a:t>
            </a:r>
            <a:r>
              <a:rPr lang="en-US" sz="1400" dirty="0" smtClean="0"/>
              <a:t> </a:t>
            </a:r>
            <a:r>
              <a:rPr lang="en-US" sz="1400" dirty="0"/>
              <a:t>dolor sit </a:t>
            </a:r>
            <a:r>
              <a:rPr lang="en-US" sz="1400" dirty="0" err="1"/>
              <a:t>amet</a:t>
            </a:r>
            <a:r>
              <a:rPr lang="en-US" sz="1400" dirty="0"/>
              <a:t>, </a:t>
            </a:r>
            <a:r>
              <a:rPr lang="en-US" sz="1400" dirty="0" err="1"/>
              <a:t>consectetr</a:t>
            </a:r>
            <a:r>
              <a:rPr lang="en-US" sz="1400" dirty="0"/>
              <a:t> </a:t>
            </a:r>
            <a:r>
              <a:rPr lang="en-US" sz="1400" dirty="0" err="1"/>
              <a:t>adipiscing</a:t>
            </a:r>
            <a:r>
              <a:rPr lang="en-US" sz="1400" dirty="0"/>
              <a:t> </a:t>
            </a:r>
            <a:r>
              <a:rPr lang="en-US" sz="1400" dirty="0" err="1"/>
              <a:t>elit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SEO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gallery two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8" name="Picture Placeholder 17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373905" y="19050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K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3905" y="2534019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$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73905" y="3648733"/>
            <a:ext cx="396000" cy="396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j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66817" y="3054775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å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1615729746"/>
              </p:ext>
            </p:extLst>
          </p:nvPr>
        </p:nvGraphicFramePr>
        <p:xfrm>
          <a:off x="373905" y="4343400"/>
          <a:ext cx="2971800" cy="1523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823339" y="4448860"/>
            <a:ext cx="1163985" cy="324980"/>
            <a:chOff x="823339" y="4448860"/>
            <a:chExt cx="1163985" cy="324980"/>
          </a:xfrm>
        </p:grpSpPr>
        <p:sp>
          <p:nvSpPr>
            <p:cNvPr id="21" name="TextBox 20"/>
            <p:cNvSpPr txBox="1">
              <a:spLocks noChangeAspect="1"/>
            </p:cNvSpPr>
            <p:nvPr/>
          </p:nvSpPr>
          <p:spPr>
            <a:xfrm>
              <a:off x="823339" y="4448860"/>
              <a:ext cx="162490" cy="32498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dirty="0">
                  <a:latin typeface="Accessibility Foundicons" pitchFamily="2" charset="0"/>
                </a:rPr>
                <a:t></a:t>
              </a:r>
              <a:endParaRPr lang="ru-RU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39395" y="4497600"/>
              <a:ext cx="10479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  <a:latin typeface="+mj-lt"/>
                </a:rPr>
                <a:t>VISITORS</a:t>
              </a:r>
              <a:endParaRPr lang="en-US" sz="1100" dirty="0">
                <a:solidFill>
                  <a:schemeClr val="tx2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267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500"/>
                            </p:stCondLst>
                            <p:childTnLst>
                              <p:par>
                                <p:cTn id="6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animBg="1"/>
      <p:bldP spid="10" grpId="0" animBg="1"/>
      <p:bldP spid="12" grpId="0" animBg="1"/>
      <p:bldP spid="13" grpId="0" animBg="1"/>
      <p:bldGraphic spid="16" grpId="0">
        <p:bldAsOne/>
      </p:bldGraphic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4400" y="1886314"/>
            <a:ext cx="3429000" cy="3371486"/>
          </a:xfrm>
        </p:spPr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b="1" dirty="0" smtClean="0">
                <a:solidFill>
                  <a:prstClr val="white"/>
                </a:solidFill>
                <a:latin typeface="+mj-lt"/>
              </a:rPr>
              <a:t>BRIEF:</a:t>
            </a:r>
            <a:r>
              <a:rPr lang="ru-RU" dirty="0" smtClean="0">
                <a:latin typeface="+mj-lt"/>
              </a:rPr>
              <a:t> </a:t>
            </a:r>
            <a:r>
              <a:rPr lang="en-US" dirty="0" err="1"/>
              <a:t>Lorem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ru-RU" dirty="0"/>
              <a:t> 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b="1" dirty="0" smtClean="0">
                <a:solidFill>
                  <a:prstClr val="white"/>
                </a:solidFill>
                <a:latin typeface="+mj-lt"/>
              </a:rPr>
              <a:t>BUDGET:</a:t>
            </a:r>
            <a:r>
              <a:rPr lang="ru-RU" dirty="0" smtClean="0">
                <a:latin typeface="+mj-lt"/>
              </a:rPr>
              <a:t> </a:t>
            </a:r>
            <a:r>
              <a:rPr lang="en-US" dirty="0" smtClean="0"/>
              <a:t>$128 000</a:t>
            </a:r>
            <a:endParaRPr 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 smtClean="0">
                <a:solidFill>
                  <a:prstClr val="white"/>
                </a:solidFill>
                <a:latin typeface="+mj-lt"/>
              </a:rPr>
              <a:t>SOLUTION: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.</a:t>
            </a:r>
            <a:endParaRPr lang="ru-RU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 smtClean="0">
                <a:solidFill>
                  <a:prstClr val="white"/>
                </a:solidFill>
                <a:latin typeface="+mj-lt"/>
              </a:rPr>
              <a:t>RESULT: </a:t>
            </a:r>
            <a:r>
              <a:rPr lang="en-US" dirty="0" smtClean="0"/>
              <a:t>more then </a:t>
            </a:r>
            <a:r>
              <a:rPr lang="en-US" dirty="0" err="1" smtClean="0"/>
              <a:t>lorem</a:t>
            </a:r>
            <a:r>
              <a:rPr lang="en-US" dirty="0" smtClean="0"/>
              <a:t> </a:t>
            </a:r>
            <a:r>
              <a:rPr lang="en-US" dirty="0"/>
              <a:t>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SHOWCASE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MOBILE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gallery three</a:t>
            </a:r>
            <a:endParaRPr lang="en-US" dirty="0"/>
          </a:p>
        </p:txBody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373905" y="1905000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K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373905" y="2536857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72000" rtlCol="0" anchor="ctr" anchorCtr="0">
            <a:no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Modern Pictograms" pitchFamily="50" charset="0"/>
              </a:rPr>
              <a:t>$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73905" y="3651571"/>
            <a:ext cx="396000" cy="3960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j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66817" y="3054945"/>
            <a:ext cx="396000" cy="396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å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graphicFrame>
        <p:nvGraphicFramePr>
          <p:cNvPr id="21" name="Chart 20"/>
          <p:cNvGraphicFramePr/>
          <p:nvPr>
            <p:extLst>
              <p:ext uri="{D42A27DB-BD31-4B8C-83A1-F6EECF244321}">
                <p14:modId xmlns:p14="http://schemas.microsoft.com/office/powerpoint/2010/main" val="2866669563"/>
              </p:ext>
            </p:extLst>
          </p:nvPr>
        </p:nvGraphicFramePr>
        <p:xfrm>
          <a:off x="381000" y="4343400"/>
          <a:ext cx="3657600" cy="1371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832076" y="4495800"/>
            <a:ext cx="1225324" cy="263410"/>
            <a:chOff x="832076" y="4495800"/>
            <a:chExt cx="1225324" cy="263410"/>
          </a:xfrm>
        </p:grpSpPr>
        <p:sp>
          <p:nvSpPr>
            <p:cNvPr id="22" name="TextBox 21"/>
            <p:cNvSpPr txBox="1">
              <a:spLocks noChangeAspect="1"/>
            </p:cNvSpPr>
            <p:nvPr/>
          </p:nvSpPr>
          <p:spPr>
            <a:xfrm>
              <a:off x="832076" y="4495800"/>
              <a:ext cx="228600" cy="2286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400" dirty="0" smtClean="0">
                  <a:latin typeface="Modern Pictograms" pitchFamily="50" charset="0"/>
                </a:rPr>
                <a:t>.</a:t>
              </a:r>
              <a:endParaRPr lang="ru-RU" sz="24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09471" y="4497600"/>
              <a:ext cx="104792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tx2"/>
                  </a:solidFill>
                  <a:latin typeface="+mj-lt"/>
                </a:rPr>
                <a:t>SALES</a:t>
              </a:r>
              <a:endParaRPr lang="en-US" sz="1100" dirty="0">
                <a:solidFill>
                  <a:schemeClr val="tx2"/>
                </a:solidFill>
                <a:latin typeface="+mj-lt"/>
              </a:endParaRPr>
            </a:p>
          </p:txBody>
        </p:sp>
      </p:grp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03421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animBg="1"/>
      <p:bldP spid="10" grpId="0" animBg="1"/>
      <p:bldP spid="12" grpId="0" animBg="1"/>
      <p:bldP spid="13" grpId="0" animBg="1"/>
      <p:bldGraphic spid="21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DEPLOYMENT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workflow + settings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83820" y="3539561"/>
            <a:ext cx="896112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5349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848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Scm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Acquire source from source control system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7149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</p:cNvCxnSpPr>
          <p:nvPr/>
        </p:nvCxnSpPr>
        <p:spPr>
          <a:xfrm flipV="1">
            <a:off x="76149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5465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91490" y="2585411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9" name="Picture 1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" y="2615593"/>
            <a:ext cx="470074" cy="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57140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1" name="Oval 10"/>
          <p:cNvSpPr/>
          <p:nvPr/>
        </p:nvSpPr>
        <p:spPr>
          <a:xfrm>
            <a:off x="3640867" y="5898687"/>
            <a:ext cx="185865" cy="18586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0" y="1905000"/>
            <a:ext cx="4147028" cy="4729707"/>
            <a:chOff x="0" y="1905000"/>
            <a:chExt cx="4147028" cy="4729707"/>
          </a:xfrm>
        </p:grpSpPr>
        <p:sp>
          <p:nvSpPr>
            <p:cNvPr id="4" name="Oval 4">
              <a:hlinkClick r:id="" action="ppaction://hlinkshowjump?jump=nextslide"/>
            </p:cNvPr>
            <p:cNvSpPr/>
            <p:nvPr/>
          </p:nvSpPr>
          <p:spPr>
            <a:xfrm>
              <a:off x="0" y="1905000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28600" y="3200400"/>
              <a:ext cx="3505200" cy="132343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4000" dirty="0" smtClean="0">
                  <a:solidFill>
                    <a:schemeClr val="bg1"/>
                  </a:solidFill>
                  <a:latin typeface="+mj-lt"/>
                </a:rPr>
                <a:t>WE’RE PROFICIENT</a:t>
              </a:r>
              <a:endParaRPr lang="en-US" sz="40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4673025"/>
              <a:ext cx="3581400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>
                  <a:solidFill>
                    <a:schemeClr val="accent4"/>
                  </a:solidFill>
                </a:rPr>
                <a:t>Our staff are expertly trained in the </a:t>
              </a:r>
              <a:r>
                <a:rPr lang="en-US" sz="1600" smtClean="0">
                  <a:solidFill>
                    <a:schemeClr val="accent4"/>
                  </a:solidFill>
                </a:rPr>
                <a:t>systems they </a:t>
              </a:r>
              <a:r>
                <a:rPr lang="en-US" sz="1600">
                  <a:solidFill>
                    <a:schemeClr val="accent4"/>
                  </a:solidFill>
                </a:rPr>
                <a:t>use</a:t>
              </a:r>
            </a:p>
          </p:txBody>
        </p:sp>
        <p:sp>
          <p:nvSpPr>
            <p:cNvPr id="12" name="TextBox 11"/>
            <p:cNvSpPr txBox="1">
              <a:spLocks noChangeAspect="1"/>
            </p:cNvSpPr>
            <p:nvPr/>
          </p:nvSpPr>
          <p:spPr>
            <a:xfrm>
              <a:off x="1828800" y="2419010"/>
              <a:ext cx="1406017" cy="1406017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9600" dirty="0">
                  <a:latin typeface="Sosa" pitchFamily="2" charset="0"/>
                  <a:ea typeface="Entypo" pitchFamily="2" charset="0"/>
                </a:rPr>
                <a:t>Z</a:t>
              </a:r>
              <a:endParaRPr lang="ru-RU" sz="9600" dirty="0">
                <a:ea typeface="Entypo" pitchFamily="2" charset="0"/>
              </a:endParaRPr>
            </a:p>
          </p:txBody>
        </p:sp>
      </p:grp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3351524" y="2073752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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85800" y="1752600"/>
            <a:ext cx="615684" cy="615684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>
            <a:noAutofit/>
          </a:bodyPr>
          <a:lstStyle/>
          <a:p>
            <a:pPr algn="ctr"/>
            <a:r>
              <a:rPr lang="en-US" sz="32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VI</a:t>
            </a:r>
            <a:endParaRPr lang="ru-RU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11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8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PUBLIC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EVENTS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34"/>
          </p:nvPr>
        </p:nvSpPr>
        <p:spPr/>
      </p:sp>
      <p:sp>
        <p:nvSpPr>
          <p:cNvPr id="10" name="Text Placeholder 9"/>
          <p:cNvSpPr>
            <a:spLocks noGrp="1"/>
          </p:cNvSpPr>
          <p:nvPr>
            <p:ph type="body" sz="quarter" idx="38"/>
          </p:nvPr>
        </p:nvSpPr>
        <p:spPr>
          <a:xfrm>
            <a:off x="447075" y="4571999"/>
            <a:ext cx="2286000" cy="1286933"/>
          </a:xfrm>
        </p:spPr>
        <p:txBody>
          <a:bodyPr/>
          <a:lstStyle/>
          <a:p>
            <a:pPr algn="ctr"/>
            <a:r>
              <a:rPr lang="en-US"/>
              <a:t>Lorem Ipsum established fact that and web page editors now readable content of a page when looking at its </a:t>
            </a:r>
            <a:r>
              <a:rPr lang="en-US" smtClean="0"/>
              <a:t>layout.</a:t>
            </a:r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39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40"/>
          </p:nvPr>
        </p:nvSpPr>
        <p:spPr/>
      </p:sp>
      <p:sp>
        <p:nvSpPr>
          <p:cNvPr id="13" name="Text Placeholder 12"/>
          <p:cNvSpPr>
            <a:spLocks noGrp="1"/>
          </p:cNvSpPr>
          <p:nvPr>
            <p:ph type="body" sz="quarter" idx="41"/>
          </p:nvPr>
        </p:nvSpPr>
        <p:spPr>
          <a:xfrm>
            <a:off x="3442687" y="4571999"/>
            <a:ext cx="2286000" cy="1286933"/>
          </a:xfrm>
        </p:spPr>
        <p:txBody>
          <a:bodyPr/>
          <a:lstStyle/>
          <a:p>
            <a:pPr algn="ctr"/>
            <a:r>
              <a:rPr lang="en-US" smtClean="0"/>
              <a:t>Content </a:t>
            </a:r>
            <a:r>
              <a:rPr lang="en-US"/>
              <a:t>here, making it look like readable English the point of using Lorem Ipsum is that it has a more-or-less </a:t>
            </a:r>
            <a:r>
              <a:rPr lang="en-US" smtClean="0"/>
              <a:t>normal.</a:t>
            </a:r>
            <a:endParaRPr lang="en-US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42"/>
          </p:nvPr>
        </p:nvSpPr>
        <p:spPr>
          <a:xfrm>
            <a:off x="6438300" y="4571999"/>
            <a:ext cx="2286000" cy="1286933"/>
          </a:xfrm>
        </p:spPr>
        <p:txBody>
          <a:bodyPr/>
          <a:lstStyle/>
          <a:p>
            <a:pPr algn="ctr"/>
            <a:r>
              <a:rPr lang="en-US" smtClean="0"/>
              <a:t>Distribution </a:t>
            </a:r>
            <a:r>
              <a:rPr lang="en-US"/>
              <a:t>of letters, as opposed to using.</a:t>
            </a:r>
          </a:p>
          <a:p>
            <a:pPr algn="ctr"/>
            <a:r>
              <a:rPr lang="en-US"/>
              <a:t>Publishing packages and you need to be sure there isn't anything </a:t>
            </a:r>
            <a:r>
              <a:rPr lang="en-US" smtClean="0"/>
              <a:t>default.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recent activities</a:t>
            </a:r>
            <a:endParaRPr lang="en-US" sz="2400"/>
          </a:p>
        </p:txBody>
      </p:sp>
      <p:sp>
        <p:nvSpPr>
          <p:cNvPr id="20" name="Oval 19"/>
          <p:cNvSpPr/>
          <p:nvPr/>
        </p:nvSpPr>
        <p:spPr>
          <a:xfrm>
            <a:off x="6324600" y="1752600"/>
            <a:ext cx="685800" cy="6858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01 jun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352800" y="1752600"/>
            <a:ext cx="685800" cy="6858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smtClean="0">
                <a:solidFill>
                  <a:schemeClr val="bg1"/>
                </a:solidFill>
                <a:latin typeface="+mj-lt"/>
              </a:rPr>
              <a:t>07 feb</a:t>
            </a:r>
            <a:endParaRPr lang="en-US" sz="12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28600" y="1752600"/>
            <a:ext cx="685800" cy="6858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+mj-lt"/>
              </a:rPr>
              <a:t>02 </a:t>
            </a:r>
            <a:r>
              <a:rPr lang="en-US" sz="1200" dirty="0" err="1" smtClean="0">
                <a:solidFill>
                  <a:schemeClr val="bg1"/>
                </a:solidFill>
                <a:latin typeface="+mj-lt"/>
              </a:rPr>
              <a:t>jan</a:t>
            </a:r>
            <a:endParaRPr lang="en-US" sz="12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7486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7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3" grpId="0" build="p"/>
      <p:bldP spid="14" grpId="0" uiExpand="1" build="p"/>
      <p:bldP spid="20" grpId="0" animBg="1"/>
      <p:bldP spid="19" grpId="0" animBg="1"/>
      <p:bldP spid="22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OUR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CLIENTS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some of our partners</a:t>
            </a:r>
            <a:endParaRPr lang="en-US" sz="2400" dirty="0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1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3" name="Picture Placeholder 22"/>
          <p:cNvSpPr>
            <a:spLocks noGrp="1"/>
          </p:cNvSpPr>
          <p:nvPr>
            <p:ph type="pic" sz="quarter" idx="13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4" name="Picture Placeholder 23"/>
          <p:cNvSpPr>
            <a:spLocks noGrp="1"/>
          </p:cNvSpPr>
          <p:nvPr>
            <p:ph type="pic" sz="quarter" idx="14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5" name="Picture Placeholder 24"/>
          <p:cNvSpPr>
            <a:spLocks noGrp="1"/>
          </p:cNvSpPr>
          <p:nvPr>
            <p:ph type="pic" sz="quarter" idx="15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6" name="Picture Placeholder 25"/>
          <p:cNvSpPr>
            <a:spLocks noGrp="1"/>
          </p:cNvSpPr>
          <p:nvPr>
            <p:ph type="pic" sz="quarter" idx="16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7" name="Picture Placeholder 26"/>
          <p:cNvSpPr>
            <a:spLocks noGrp="1"/>
          </p:cNvSpPr>
          <p:nvPr>
            <p:ph type="pic" sz="quarter" idx="18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8" name="Picture Placeholder 27"/>
          <p:cNvSpPr>
            <a:spLocks noGrp="1"/>
          </p:cNvSpPr>
          <p:nvPr>
            <p:ph type="pic" sz="quarter" idx="19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29" name="Picture Placeholder 28"/>
          <p:cNvSpPr>
            <a:spLocks noGrp="1"/>
          </p:cNvSpPr>
          <p:nvPr>
            <p:ph type="pic" sz="quarter" idx="20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0" name="Picture Placeholder 29"/>
          <p:cNvSpPr>
            <a:spLocks noGrp="1"/>
          </p:cNvSpPr>
          <p:nvPr>
            <p:ph type="pic" sz="quarter" idx="21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1" name="Picture Placeholder 30"/>
          <p:cNvSpPr>
            <a:spLocks noGrp="1"/>
          </p:cNvSpPr>
          <p:nvPr>
            <p:ph type="pic" sz="quarter" idx="22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2" name="Picture Placeholder 31"/>
          <p:cNvSpPr>
            <a:spLocks noGrp="1"/>
          </p:cNvSpPr>
          <p:nvPr>
            <p:ph type="pic" sz="quarter" idx="29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3" name="Picture Placeholder 32"/>
          <p:cNvSpPr>
            <a:spLocks noGrp="1"/>
          </p:cNvSpPr>
          <p:nvPr>
            <p:ph type="pic" sz="quarter" idx="30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4" name="Picture Placeholder 33"/>
          <p:cNvSpPr>
            <a:spLocks noGrp="1"/>
          </p:cNvSpPr>
          <p:nvPr>
            <p:ph type="pic" sz="quarter" idx="31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5" name="Picture Placeholder 34"/>
          <p:cNvSpPr>
            <a:spLocks noGrp="1"/>
          </p:cNvSpPr>
          <p:nvPr>
            <p:ph type="pic" sz="quarter" idx="32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6" name="Picture Placeholder 35"/>
          <p:cNvSpPr>
            <a:spLocks noGrp="1"/>
          </p:cNvSpPr>
          <p:nvPr>
            <p:ph type="pic" sz="quarter" idx="37"/>
          </p:nvPr>
        </p:nvSpPr>
        <p:spPr>
          <a:ln w="19050">
            <a:solidFill>
              <a:schemeClr val="tx1"/>
            </a:solidFill>
          </a:ln>
        </p:spPr>
      </p:sp>
      <p:sp>
        <p:nvSpPr>
          <p:cNvPr id="37" name="Picture Placeholder 36"/>
          <p:cNvSpPr>
            <a:spLocks noGrp="1"/>
          </p:cNvSpPr>
          <p:nvPr>
            <p:ph type="pic" sz="quarter" idx="38"/>
          </p:nvPr>
        </p:nvSpPr>
        <p:spPr>
          <a:ln w="19050">
            <a:solidFill>
              <a:schemeClr val="tx1"/>
            </a:solidFill>
          </a:ln>
        </p:spPr>
      </p:sp>
    </p:spTree>
    <p:extLst>
      <p:ext uri="{BB962C8B-B14F-4D97-AF65-F5344CB8AC3E}">
        <p14:creationId xmlns:p14="http://schemas.microsoft.com/office/powerpoint/2010/main" val="333533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25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5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25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50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3750"/>
                            </p:stCondLst>
                            <p:childTnLst>
                              <p:par>
                                <p:cTn id="9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000"/>
                            </p:stCondLst>
                            <p:childTnLst>
                              <p:par>
                                <p:cTn id="10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smtClean="0"/>
              <a:t>JOHN SMITH</a:t>
            </a:r>
          </a:p>
          <a:p>
            <a:pPr lvl="1"/>
            <a:r>
              <a:rPr lang="en-US" smtClean="0"/>
              <a:t>Independent Press</a:t>
            </a:r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41"/>
          </p:nvPr>
        </p:nvSpPr>
        <p:spPr>
          <a:ln>
            <a:solidFill>
              <a:schemeClr val="tx1"/>
            </a:solidFill>
          </a:ln>
        </p:spPr>
      </p:sp>
      <p:sp>
        <p:nvSpPr>
          <p:cNvPr id="16" name="Text Placeholder 15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 smtClean="0"/>
              <a:t>JESSICA SMITH</a:t>
            </a:r>
          </a:p>
          <a:p>
            <a:pPr lvl="1"/>
            <a:r>
              <a:rPr lang="en-US" dirty="0" smtClean="0"/>
              <a:t>New Times Magazine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49"/>
          </p:nvPr>
        </p:nvSpPr>
        <p:spPr>
          <a:ln>
            <a:solidFill>
              <a:schemeClr val="tx1"/>
            </a:solidFill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TESTIMONIALS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lvl="0"/>
            <a:r>
              <a:rPr lang="en-US" smtClean="0"/>
              <a:t>quotes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sz="1600" dirty="0" smtClean="0"/>
              <a:t>I’TS AMAZING WHAT WE CAN SEE…</a:t>
            </a:r>
          </a:p>
          <a:p>
            <a:pPr lvl="1"/>
            <a:r>
              <a:rPr lang="en-US" sz="1600" dirty="0" err="1" smtClean="0"/>
              <a:t>Proin</a:t>
            </a:r>
            <a:r>
              <a:rPr lang="en-US" sz="1600" dirty="0" smtClean="0"/>
              <a:t> </a:t>
            </a:r>
            <a:r>
              <a:rPr lang="en-US" sz="1600" dirty="0" err="1" smtClean="0"/>
              <a:t>gravida</a:t>
            </a:r>
            <a:r>
              <a:rPr lang="en-US" sz="1600" dirty="0" smtClean="0"/>
              <a:t> </a:t>
            </a:r>
            <a:r>
              <a:rPr lang="en-US" sz="1600" dirty="0" err="1" smtClean="0"/>
              <a:t>nibh</a:t>
            </a:r>
            <a:r>
              <a:rPr lang="en-US" sz="1600" dirty="0" smtClean="0"/>
              <a:t> </a:t>
            </a:r>
            <a:r>
              <a:rPr lang="en-US" sz="1600" dirty="0" err="1" smtClean="0"/>
              <a:t>vel</a:t>
            </a:r>
            <a:r>
              <a:rPr lang="en-US" sz="1600" dirty="0" smtClean="0"/>
              <a:t> </a:t>
            </a:r>
            <a:r>
              <a:rPr lang="en-US" sz="1600" dirty="0" err="1" smtClean="0"/>
              <a:t>velit</a:t>
            </a:r>
            <a:r>
              <a:rPr lang="en-US" sz="1600" dirty="0" smtClean="0"/>
              <a:t> </a:t>
            </a:r>
            <a:r>
              <a:rPr lang="en-US" sz="1600" dirty="0" err="1" smtClean="0"/>
              <a:t>auctor</a:t>
            </a:r>
            <a:r>
              <a:rPr lang="en-US" sz="1600" dirty="0" smtClean="0"/>
              <a:t> </a:t>
            </a:r>
            <a:r>
              <a:rPr lang="en-US" sz="1600" dirty="0" err="1" smtClean="0"/>
              <a:t>aliquet</a:t>
            </a:r>
            <a:r>
              <a:rPr lang="en-US" sz="1600" dirty="0" smtClean="0"/>
              <a:t>. </a:t>
            </a:r>
            <a:r>
              <a:rPr lang="en-US" sz="1600" dirty="0" err="1" smtClean="0"/>
              <a:t>Aenean</a:t>
            </a:r>
            <a:r>
              <a:rPr lang="en-US" sz="1600" dirty="0" smtClean="0"/>
              <a:t> </a:t>
            </a:r>
            <a:r>
              <a:rPr lang="en-US" sz="1600" dirty="0" err="1" smtClean="0"/>
              <a:t>sollicitudin</a:t>
            </a:r>
            <a:r>
              <a:rPr lang="en-US" sz="1600" dirty="0" smtClean="0"/>
              <a:t>, </a:t>
            </a:r>
            <a:r>
              <a:rPr lang="en-US" sz="1600" dirty="0" err="1" smtClean="0"/>
              <a:t>lorem</a:t>
            </a:r>
            <a:r>
              <a:rPr lang="en-US" sz="1600" dirty="0" smtClean="0"/>
              <a:t> </a:t>
            </a:r>
            <a:r>
              <a:rPr lang="en-US" sz="1600" dirty="0" err="1" smtClean="0"/>
              <a:t>quis</a:t>
            </a:r>
            <a:r>
              <a:rPr lang="en-US" sz="1600" dirty="0" smtClean="0"/>
              <a:t> </a:t>
            </a:r>
            <a:r>
              <a:rPr lang="en-US" sz="1600" dirty="0" err="1" smtClean="0"/>
              <a:t>bibendum</a:t>
            </a:r>
            <a:r>
              <a:rPr lang="en-US" sz="1600" dirty="0" smtClean="0"/>
              <a:t> </a:t>
            </a:r>
            <a:r>
              <a:rPr lang="en-US" sz="1600" dirty="0" err="1" smtClean="0"/>
              <a:t>auctor</a:t>
            </a:r>
            <a:r>
              <a:rPr lang="en-US" sz="1600" dirty="0" smtClean="0"/>
              <a:t>, nisi </a:t>
            </a:r>
            <a:r>
              <a:rPr lang="en-US" sz="1600" dirty="0" err="1" smtClean="0"/>
              <a:t>elit</a:t>
            </a:r>
            <a:r>
              <a:rPr lang="en-US" sz="1600" dirty="0" smtClean="0"/>
              <a:t> </a:t>
            </a:r>
            <a:r>
              <a:rPr lang="en-US" sz="1600" dirty="0" err="1" smtClean="0"/>
              <a:t>consequat</a:t>
            </a:r>
            <a:r>
              <a:rPr lang="en-US" sz="1600" dirty="0" smtClean="0"/>
              <a:t> </a:t>
            </a:r>
            <a:r>
              <a:rPr lang="en-US" sz="1600" dirty="0" err="1" smtClean="0"/>
              <a:t>ipsum</a:t>
            </a:r>
            <a:r>
              <a:rPr lang="en-US" sz="1600" dirty="0" smtClean="0"/>
              <a:t>, </a:t>
            </a:r>
            <a:r>
              <a:rPr lang="en-US" sz="1600" dirty="0" err="1" smtClean="0"/>
              <a:t>nec</a:t>
            </a:r>
            <a:r>
              <a:rPr lang="en-US" sz="1600" dirty="0" smtClean="0"/>
              <a:t> </a:t>
            </a:r>
            <a:r>
              <a:rPr lang="en-US" sz="1600" dirty="0" err="1" smtClean="0"/>
              <a:t>sagittis</a:t>
            </a:r>
            <a:r>
              <a:rPr lang="en-US" sz="1600" dirty="0" smtClean="0"/>
              <a:t> </a:t>
            </a:r>
            <a:r>
              <a:rPr lang="en-US" sz="1600" dirty="0" err="1" smtClean="0"/>
              <a:t>sem</a:t>
            </a:r>
            <a:r>
              <a:rPr lang="en-US" sz="1600" dirty="0" smtClean="0"/>
              <a:t> </a:t>
            </a:r>
            <a:r>
              <a:rPr lang="en-US" sz="1600" dirty="0" err="1" smtClean="0"/>
              <a:t>nibh</a:t>
            </a:r>
            <a:r>
              <a:rPr lang="en-US" sz="1600" dirty="0" smtClean="0"/>
              <a:t> id </a:t>
            </a:r>
            <a:r>
              <a:rPr lang="en-US" sz="1600" dirty="0" err="1" smtClean="0"/>
              <a:t>elit</a:t>
            </a:r>
            <a:r>
              <a:rPr lang="en-US" sz="1600" dirty="0" smtClean="0"/>
              <a:t>. </a:t>
            </a:r>
            <a:r>
              <a:rPr lang="en-US" sz="1600" dirty="0" err="1" smtClean="0"/>
              <a:t>Duis</a:t>
            </a:r>
            <a:r>
              <a:rPr lang="en-US" sz="1600" dirty="0" smtClean="0"/>
              <a:t> </a:t>
            </a:r>
            <a:r>
              <a:rPr lang="en-US" sz="1600" dirty="0" err="1" smtClean="0"/>
              <a:t>sed</a:t>
            </a:r>
            <a:r>
              <a:rPr lang="en-US" sz="1600" dirty="0" smtClean="0"/>
              <a:t> </a:t>
            </a:r>
            <a:r>
              <a:rPr lang="en-US" sz="1600" dirty="0" err="1" smtClean="0"/>
              <a:t>odio</a:t>
            </a:r>
            <a:r>
              <a:rPr lang="en-US" sz="1600" dirty="0" smtClean="0"/>
              <a:t> sit </a:t>
            </a:r>
            <a:r>
              <a:rPr lang="en-US" sz="1600" dirty="0" err="1" smtClean="0"/>
              <a:t>amet</a:t>
            </a:r>
            <a:r>
              <a:rPr lang="en-US" sz="1600" dirty="0" smtClean="0"/>
              <a:t> </a:t>
            </a:r>
            <a:r>
              <a:rPr lang="en-US" sz="1600" dirty="0" err="1" smtClean="0"/>
              <a:t>nibh</a:t>
            </a:r>
            <a:r>
              <a:rPr lang="en-US" sz="1600" dirty="0" smtClean="0"/>
              <a:t> </a:t>
            </a:r>
            <a:r>
              <a:rPr lang="en-US" sz="1600" dirty="0" err="1" smtClean="0"/>
              <a:t>vulputate</a:t>
            </a:r>
            <a:r>
              <a:rPr lang="en-US" sz="1600" dirty="0" smtClean="0"/>
              <a:t> </a:t>
            </a:r>
            <a:r>
              <a:rPr lang="en-US" sz="1600" dirty="0" err="1" smtClean="0"/>
              <a:t>cursus</a:t>
            </a:r>
            <a:r>
              <a:rPr lang="en-US" sz="1600" dirty="0" smtClean="0"/>
              <a:t> a sit </a:t>
            </a:r>
            <a:r>
              <a:rPr lang="en-US" sz="1600" dirty="0" err="1" smtClean="0"/>
              <a:t>amet</a:t>
            </a:r>
            <a:r>
              <a:rPr lang="en-US" sz="1600" dirty="0" smtClean="0"/>
              <a:t> </a:t>
            </a:r>
            <a:r>
              <a:rPr lang="en-US" sz="1600" dirty="0" err="1" smtClean="0"/>
              <a:t>mauris</a:t>
            </a:r>
            <a:r>
              <a:rPr lang="en-US" sz="1600" dirty="0" smtClean="0"/>
              <a:t>. </a:t>
            </a:r>
            <a:r>
              <a:rPr lang="en-US" sz="1600" dirty="0" err="1" smtClean="0"/>
              <a:t>Morbi</a:t>
            </a:r>
            <a:r>
              <a:rPr lang="en-US" sz="1600" dirty="0" smtClean="0"/>
              <a:t> </a:t>
            </a:r>
            <a:r>
              <a:rPr lang="en-US" sz="1600" dirty="0" err="1" smtClean="0"/>
              <a:t>accumsan</a:t>
            </a:r>
            <a:r>
              <a:rPr lang="en-US" sz="1600" dirty="0" smtClean="0"/>
              <a:t> </a:t>
            </a:r>
            <a:r>
              <a:rPr lang="en-US" sz="1600" dirty="0" err="1" smtClean="0"/>
              <a:t>ipsum</a:t>
            </a:r>
            <a:r>
              <a:rPr lang="en-US" sz="1600" dirty="0" smtClean="0"/>
              <a:t> </a:t>
            </a:r>
            <a:r>
              <a:rPr lang="en-US" sz="1600" dirty="0" err="1" smtClean="0"/>
              <a:t>velit</a:t>
            </a:r>
            <a:r>
              <a:rPr lang="en-US" sz="1600" dirty="0" smtClean="0"/>
              <a:t>. Nam </a:t>
            </a:r>
            <a:r>
              <a:rPr lang="en-US" sz="1600" dirty="0" err="1" smtClean="0"/>
              <a:t>nec</a:t>
            </a:r>
            <a:r>
              <a:rPr lang="en-US" sz="1600" dirty="0" smtClean="0"/>
              <a:t> </a:t>
            </a:r>
            <a:r>
              <a:rPr lang="en-US" sz="1600" dirty="0" err="1" smtClean="0"/>
              <a:t>tellus</a:t>
            </a:r>
            <a:r>
              <a:rPr lang="en-US" sz="1600" dirty="0" smtClean="0"/>
              <a:t> a </a:t>
            </a:r>
            <a:r>
              <a:rPr lang="en-US" sz="1600" dirty="0" err="1" smtClean="0"/>
              <a:t>odio</a:t>
            </a:r>
            <a:r>
              <a:rPr lang="en-US" sz="1600" dirty="0" smtClean="0"/>
              <a:t> </a:t>
            </a:r>
            <a:r>
              <a:rPr lang="en-US" sz="1600" dirty="0" err="1" smtClean="0"/>
              <a:t>tincidunt</a:t>
            </a:r>
            <a:r>
              <a:rPr lang="en-US" sz="1600" dirty="0" smtClean="0"/>
              <a:t> </a:t>
            </a:r>
            <a:r>
              <a:rPr lang="en-US" sz="1600" dirty="0" err="1" smtClean="0"/>
              <a:t>auctor</a:t>
            </a:r>
            <a:r>
              <a:rPr lang="en-US" sz="1600" dirty="0" smtClean="0"/>
              <a:t> a </a:t>
            </a:r>
            <a:r>
              <a:rPr lang="en-US" sz="1600" dirty="0" err="1" smtClean="0"/>
              <a:t>ornare</a:t>
            </a:r>
            <a:r>
              <a:rPr lang="en-US" sz="1600" dirty="0" smtClean="0"/>
              <a:t> </a:t>
            </a:r>
            <a:r>
              <a:rPr lang="en-US" sz="1600" dirty="0" err="1" smtClean="0"/>
              <a:t>odio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50"/>
          </p:nvPr>
        </p:nvSpPr>
        <p:spPr/>
        <p:txBody>
          <a:bodyPr>
            <a:noAutofit/>
          </a:bodyPr>
          <a:lstStyle/>
          <a:p>
            <a:r>
              <a:rPr lang="en-US" sz="1600" dirty="0" smtClean="0"/>
              <a:t>I'VE SEEN A MILLION WORKS OF ART…</a:t>
            </a:r>
          </a:p>
          <a:p>
            <a:pPr lvl="1"/>
            <a:r>
              <a:rPr lang="en-US" sz="1600" dirty="0" err="1" smtClean="0"/>
              <a:t>Nullam</a:t>
            </a:r>
            <a:r>
              <a:rPr lang="en-US" sz="1600" dirty="0" smtClean="0"/>
              <a:t> ac </a:t>
            </a:r>
            <a:r>
              <a:rPr lang="en-US" sz="1600" dirty="0" err="1" smtClean="0"/>
              <a:t>urna</a:t>
            </a:r>
            <a:r>
              <a:rPr lang="en-US" sz="1600" dirty="0" smtClean="0"/>
              <a:t> </a:t>
            </a:r>
            <a:r>
              <a:rPr lang="en-US" sz="1600" dirty="0" err="1" smtClean="0"/>
              <a:t>eu</a:t>
            </a:r>
            <a:r>
              <a:rPr lang="en-US" sz="1600" dirty="0" smtClean="0"/>
              <a:t> </a:t>
            </a:r>
            <a:r>
              <a:rPr lang="en-US" sz="1600" dirty="0" err="1" smtClean="0"/>
              <a:t>felis</a:t>
            </a:r>
            <a:r>
              <a:rPr lang="en-US" sz="1600" dirty="0" smtClean="0"/>
              <a:t> </a:t>
            </a:r>
            <a:r>
              <a:rPr lang="en-US" sz="1600" dirty="0" err="1" smtClean="0"/>
              <a:t>dapibus</a:t>
            </a:r>
            <a:r>
              <a:rPr lang="en-US" sz="1600" dirty="0" smtClean="0"/>
              <a:t> </a:t>
            </a:r>
            <a:r>
              <a:rPr lang="en-US" sz="1600" dirty="0" err="1" smtClean="0"/>
              <a:t>condimentum</a:t>
            </a:r>
            <a:r>
              <a:rPr lang="en-US" sz="1600" dirty="0" smtClean="0"/>
              <a:t> sit </a:t>
            </a:r>
            <a:r>
              <a:rPr lang="en-US" sz="1600" dirty="0" err="1" smtClean="0"/>
              <a:t>amet</a:t>
            </a:r>
            <a:r>
              <a:rPr lang="en-US" sz="1600" dirty="0" smtClean="0"/>
              <a:t> a </a:t>
            </a:r>
            <a:r>
              <a:rPr lang="en-US" sz="1600" dirty="0" err="1" smtClean="0"/>
              <a:t>augue</a:t>
            </a:r>
            <a:r>
              <a:rPr lang="en-US" sz="1600" dirty="0" smtClean="0"/>
              <a:t>. </a:t>
            </a:r>
            <a:r>
              <a:rPr lang="en-US" sz="1600" dirty="0" err="1" smtClean="0"/>
              <a:t>Sed</a:t>
            </a:r>
            <a:r>
              <a:rPr lang="en-US" sz="1600" dirty="0" smtClean="0"/>
              <a:t> non </a:t>
            </a:r>
            <a:r>
              <a:rPr lang="en-US" sz="1600" dirty="0" err="1" smtClean="0"/>
              <a:t>neque</a:t>
            </a:r>
            <a:r>
              <a:rPr lang="en-US" sz="1600" dirty="0" smtClean="0"/>
              <a:t> </a:t>
            </a:r>
            <a:r>
              <a:rPr lang="en-US" sz="1600" dirty="0" err="1" smtClean="0"/>
              <a:t>elit</a:t>
            </a:r>
            <a:r>
              <a:rPr lang="en-US" sz="1600" dirty="0" smtClean="0"/>
              <a:t>. </a:t>
            </a:r>
            <a:r>
              <a:rPr lang="en-US" sz="1600" dirty="0" err="1" smtClean="0"/>
              <a:t>Sed</a:t>
            </a:r>
            <a:r>
              <a:rPr lang="en-US" sz="1600" dirty="0" smtClean="0"/>
              <a:t> </a:t>
            </a:r>
            <a:r>
              <a:rPr lang="en-US" sz="1600" dirty="0" err="1" smtClean="0"/>
              <a:t>ut</a:t>
            </a:r>
            <a:r>
              <a:rPr lang="en-US" sz="1600" dirty="0" smtClean="0"/>
              <a:t> </a:t>
            </a:r>
            <a:r>
              <a:rPr lang="en-US" sz="1600" dirty="0" err="1" smtClean="0"/>
              <a:t>imperdiet</a:t>
            </a:r>
            <a:r>
              <a:rPr lang="en-US" sz="1600" dirty="0" smtClean="0"/>
              <a:t> nisi. </a:t>
            </a:r>
            <a:r>
              <a:rPr lang="en-US" sz="1600" dirty="0" err="1" smtClean="0"/>
              <a:t>Proin</a:t>
            </a:r>
            <a:r>
              <a:rPr lang="en-US" sz="1600" dirty="0" smtClean="0"/>
              <a:t> </a:t>
            </a:r>
            <a:r>
              <a:rPr lang="en-US" sz="1600" dirty="0" err="1" smtClean="0"/>
              <a:t>condimentum</a:t>
            </a:r>
            <a:r>
              <a:rPr lang="en-US" sz="1600" dirty="0" smtClean="0"/>
              <a:t> </a:t>
            </a:r>
            <a:r>
              <a:rPr lang="en-US" sz="1600" dirty="0" err="1" smtClean="0"/>
              <a:t>fermentum</a:t>
            </a:r>
            <a:r>
              <a:rPr lang="en-US" sz="1600" dirty="0" smtClean="0"/>
              <a:t> </a:t>
            </a:r>
            <a:r>
              <a:rPr lang="en-US" sz="1600" dirty="0" err="1" smtClean="0"/>
              <a:t>nunc</a:t>
            </a:r>
            <a:r>
              <a:rPr lang="en-US" sz="1600" dirty="0" smtClean="0"/>
              <a:t>. </a:t>
            </a:r>
            <a:r>
              <a:rPr lang="en-US" sz="1600" dirty="0" err="1" smtClean="0"/>
              <a:t>Etiam</a:t>
            </a:r>
            <a:r>
              <a:rPr lang="en-US" sz="1600" dirty="0" smtClean="0"/>
              <a:t> </a:t>
            </a:r>
            <a:r>
              <a:rPr lang="en-US" sz="1600" dirty="0" err="1" smtClean="0"/>
              <a:t>pharetra</a:t>
            </a:r>
            <a:r>
              <a:rPr lang="en-US" sz="1600" dirty="0" smtClean="0"/>
              <a:t>, </a:t>
            </a:r>
            <a:r>
              <a:rPr lang="en-US" sz="1600" dirty="0" err="1" smtClean="0"/>
              <a:t>erat</a:t>
            </a:r>
            <a:r>
              <a:rPr lang="en-US" sz="1600" dirty="0" smtClean="0"/>
              <a:t> </a:t>
            </a:r>
            <a:r>
              <a:rPr lang="en-US" sz="1600" dirty="0" err="1" smtClean="0"/>
              <a:t>sed</a:t>
            </a:r>
            <a:r>
              <a:rPr lang="en-US" sz="1600" dirty="0" smtClean="0"/>
              <a:t> </a:t>
            </a:r>
            <a:r>
              <a:rPr lang="en-US" sz="1600" dirty="0" err="1" smtClean="0"/>
              <a:t>fermentum</a:t>
            </a:r>
            <a:r>
              <a:rPr lang="en-US" sz="1600" dirty="0" smtClean="0"/>
              <a:t> </a:t>
            </a:r>
            <a:r>
              <a:rPr lang="en-US" sz="1600" dirty="0" err="1" smtClean="0"/>
              <a:t>feugiat</a:t>
            </a:r>
            <a:r>
              <a:rPr lang="en-US" sz="1600" dirty="0" smtClean="0"/>
              <a:t>, </a:t>
            </a:r>
            <a:r>
              <a:rPr lang="en-US" sz="1600" dirty="0" err="1" smtClean="0"/>
              <a:t>velit</a:t>
            </a:r>
            <a:r>
              <a:rPr lang="en-US" sz="1600" dirty="0" smtClean="0"/>
              <a:t> </a:t>
            </a:r>
            <a:r>
              <a:rPr lang="en-US" sz="1600" dirty="0" err="1" smtClean="0"/>
              <a:t>mauris</a:t>
            </a:r>
            <a:r>
              <a:rPr lang="en-US" sz="1600" dirty="0" smtClean="0"/>
              <a:t> </a:t>
            </a:r>
            <a:r>
              <a:rPr lang="en-US" sz="1600" dirty="0" err="1" smtClean="0"/>
              <a:t>egestas</a:t>
            </a:r>
            <a:r>
              <a:rPr lang="en-US" sz="1600" dirty="0" smtClean="0"/>
              <a:t> quam, </a:t>
            </a:r>
            <a:r>
              <a:rPr lang="en-US" sz="1600" dirty="0" err="1" smtClean="0"/>
              <a:t>ut</a:t>
            </a:r>
            <a:r>
              <a:rPr lang="en-US" sz="1600" dirty="0" smtClean="0"/>
              <a:t> </a:t>
            </a:r>
            <a:r>
              <a:rPr lang="en-US" sz="1600" dirty="0" err="1" smtClean="0"/>
              <a:t>aliquam</a:t>
            </a:r>
            <a:r>
              <a:rPr lang="en-US" sz="1600" dirty="0" smtClean="0"/>
              <a:t> </a:t>
            </a:r>
            <a:r>
              <a:rPr lang="en-US" sz="1600" dirty="0" err="1" smtClean="0"/>
              <a:t>massa</a:t>
            </a:r>
            <a:r>
              <a:rPr lang="en-US" sz="1600" dirty="0" smtClean="0"/>
              <a:t> </a:t>
            </a:r>
            <a:r>
              <a:rPr lang="en-US" sz="1600" dirty="0" err="1" smtClean="0"/>
              <a:t>nisl</a:t>
            </a:r>
            <a:r>
              <a:rPr lang="en-US" sz="1600" dirty="0" smtClean="0"/>
              <a:t> </a:t>
            </a:r>
            <a:r>
              <a:rPr lang="en-US" sz="1600" dirty="0" err="1" smtClean="0"/>
              <a:t>quis</a:t>
            </a:r>
            <a:r>
              <a:rPr lang="en-US" sz="1600" dirty="0" smtClean="0"/>
              <a:t> </a:t>
            </a:r>
            <a:r>
              <a:rPr lang="en-US" sz="1600" dirty="0" err="1" smtClean="0"/>
              <a:t>neque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25" name="Freeform 24"/>
          <p:cNvSpPr>
            <a:spLocks noEditPoints="1"/>
          </p:cNvSpPr>
          <p:nvPr/>
        </p:nvSpPr>
        <p:spPr bwMode="auto">
          <a:xfrm>
            <a:off x="457200" y="1450975"/>
            <a:ext cx="729427" cy="758825"/>
          </a:xfrm>
          <a:custGeom>
            <a:avLst/>
            <a:gdLst>
              <a:gd name="T0" fmla="*/ 18 w 504"/>
              <a:gd name="T1" fmla="*/ 229 h 525"/>
              <a:gd name="T2" fmla="*/ 18 w 504"/>
              <a:gd name="T3" fmla="*/ 0 h 525"/>
              <a:gd name="T4" fmla="*/ 229 w 504"/>
              <a:gd name="T5" fmla="*/ 0 h 525"/>
              <a:gd name="T6" fmla="*/ 229 w 504"/>
              <a:gd name="T7" fmla="*/ 181 h 525"/>
              <a:gd name="T8" fmla="*/ 195 w 504"/>
              <a:gd name="T9" fmla="*/ 392 h 525"/>
              <a:gd name="T10" fmla="*/ 48 w 504"/>
              <a:gd name="T11" fmla="*/ 525 h 525"/>
              <a:gd name="T12" fmla="*/ 0 w 504"/>
              <a:gd name="T13" fmla="*/ 448 h 525"/>
              <a:gd name="T14" fmla="*/ 88 w 504"/>
              <a:gd name="T15" fmla="*/ 372 h 525"/>
              <a:gd name="T16" fmla="*/ 121 w 504"/>
              <a:gd name="T17" fmla="*/ 229 h 525"/>
              <a:gd name="T18" fmla="*/ 18 w 504"/>
              <a:gd name="T19" fmla="*/ 229 h 525"/>
              <a:gd name="T20" fmla="*/ 293 w 504"/>
              <a:gd name="T21" fmla="*/ 229 h 525"/>
              <a:gd name="T22" fmla="*/ 293 w 504"/>
              <a:gd name="T23" fmla="*/ 0 h 525"/>
              <a:gd name="T24" fmla="*/ 504 w 504"/>
              <a:gd name="T25" fmla="*/ 0 h 525"/>
              <a:gd name="T26" fmla="*/ 504 w 504"/>
              <a:gd name="T27" fmla="*/ 181 h 525"/>
              <a:gd name="T28" fmla="*/ 470 w 504"/>
              <a:gd name="T29" fmla="*/ 392 h 525"/>
              <a:gd name="T30" fmla="*/ 324 w 504"/>
              <a:gd name="T31" fmla="*/ 525 h 525"/>
              <a:gd name="T32" fmla="*/ 276 w 504"/>
              <a:gd name="T33" fmla="*/ 448 h 525"/>
              <a:gd name="T34" fmla="*/ 364 w 504"/>
              <a:gd name="T35" fmla="*/ 372 h 525"/>
              <a:gd name="T36" fmla="*/ 396 w 504"/>
              <a:gd name="T37" fmla="*/ 229 h 525"/>
              <a:gd name="T38" fmla="*/ 293 w 504"/>
              <a:gd name="T39" fmla="*/ 229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04" h="525">
                <a:moveTo>
                  <a:pt x="18" y="229"/>
                </a:moveTo>
                <a:cubicBezTo>
                  <a:pt x="18" y="0"/>
                  <a:pt x="18" y="0"/>
                  <a:pt x="18" y="0"/>
                </a:cubicBezTo>
                <a:cubicBezTo>
                  <a:pt x="229" y="0"/>
                  <a:pt x="229" y="0"/>
                  <a:pt x="229" y="0"/>
                </a:cubicBezTo>
                <a:cubicBezTo>
                  <a:pt x="229" y="181"/>
                  <a:pt x="229" y="181"/>
                  <a:pt x="229" y="181"/>
                </a:cubicBezTo>
                <a:cubicBezTo>
                  <a:pt x="229" y="278"/>
                  <a:pt x="218" y="349"/>
                  <a:pt x="195" y="392"/>
                </a:cubicBezTo>
                <a:cubicBezTo>
                  <a:pt x="164" y="451"/>
                  <a:pt x="115" y="495"/>
                  <a:pt x="48" y="525"/>
                </a:cubicBezTo>
                <a:cubicBezTo>
                  <a:pt x="0" y="448"/>
                  <a:pt x="0" y="448"/>
                  <a:pt x="0" y="448"/>
                </a:cubicBezTo>
                <a:cubicBezTo>
                  <a:pt x="40" y="432"/>
                  <a:pt x="69" y="406"/>
                  <a:pt x="88" y="372"/>
                </a:cubicBezTo>
                <a:cubicBezTo>
                  <a:pt x="108" y="337"/>
                  <a:pt x="119" y="289"/>
                  <a:pt x="121" y="229"/>
                </a:cubicBezTo>
                <a:lnTo>
                  <a:pt x="18" y="229"/>
                </a:lnTo>
                <a:close/>
                <a:moveTo>
                  <a:pt x="293" y="229"/>
                </a:moveTo>
                <a:cubicBezTo>
                  <a:pt x="293" y="0"/>
                  <a:pt x="293" y="0"/>
                  <a:pt x="293" y="0"/>
                </a:cubicBezTo>
                <a:cubicBezTo>
                  <a:pt x="504" y="0"/>
                  <a:pt x="504" y="0"/>
                  <a:pt x="504" y="0"/>
                </a:cubicBezTo>
                <a:cubicBezTo>
                  <a:pt x="504" y="181"/>
                  <a:pt x="504" y="181"/>
                  <a:pt x="504" y="181"/>
                </a:cubicBezTo>
                <a:cubicBezTo>
                  <a:pt x="504" y="278"/>
                  <a:pt x="493" y="349"/>
                  <a:pt x="470" y="392"/>
                </a:cubicBezTo>
                <a:cubicBezTo>
                  <a:pt x="439" y="451"/>
                  <a:pt x="390" y="495"/>
                  <a:pt x="324" y="525"/>
                </a:cubicBezTo>
                <a:cubicBezTo>
                  <a:pt x="276" y="448"/>
                  <a:pt x="276" y="448"/>
                  <a:pt x="276" y="448"/>
                </a:cubicBezTo>
                <a:cubicBezTo>
                  <a:pt x="315" y="432"/>
                  <a:pt x="344" y="406"/>
                  <a:pt x="364" y="372"/>
                </a:cubicBezTo>
                <a:cubicBezTo>
                  <a:pt x="383" y="337"/>
                  <a:pt x="394" y="289"/>
                  <a:pt x="396" y="229"/>
                </a:cubicBezTo>
                <a:lnTo>
                  <a:pt x="293" y="2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5"/>
          <p:cNvSpPr>
            <a:spLocks noEditPoints="1"/>
          </p:cNvSpPr>
          <p:nvPr/>
        </p:nvSpPr>
        <p:spPr bwMode="auto">
          <a:xfrm>
            <a:off x="457200" y="3830512"/>
            <a:ext cx="729427" cy="758825"/>
          </a:xfrm>
          <a:custGeom>
            <a:avLst/>
            <a:gdLst>
              <a:gd name="T0" fmla="*/ 18 w 504"/>
              <a:gd name="T1" fmla="*/ 229 h 525"/>
              <a:gd name="T2" fmla="*/ 18 w 504"/>
              <a:gd name="T3" fmla="*/ 0 h 525"/>
              <a:gd name="T4" fmla="*/ 229 w 504"/>
              <a:gd name="T5" fmla="*/ 0 h 525"/>
              <a:gd name="T6" fmla="*/ 229 w 504"/>
              <a:gd name="T7" fmla="*/ 181 h 525"/>
              <a:gd name="T8" fmla="*/ 195 w 504"/>
              <a:gd name="T9" fmla="*/ 392 h 525"/>
              <a:gd name="T10" fmla="*/ 48 w 504"/>
              <a:gd name="T11" fmla="*/ 525 h 525"/>
              <a:gd name="T12" fmla="*/ 0 w 504"/>
              <a:gd name="T13" fmla="*/ 448 h 525"/>
              <a:gd name="T14" fmla="*/ 88 w 504"/>
              <a:gd name="T15" fmla="*/ 372 h 525"/>
              <a:gd name="T16" fmla="*/ 121 w 504"/>
              <a:gd name="T17" fmla="*/ 229 h 525"/>
              <a:gd name="T18" fmla="*/ 18 w 504"/>
              <a:gd name="T19" fmla="*/ 229 h 525"/>
              <a:gd name="T20" fmla="*/ 293 w 504"/>
              <a:gd name="T21" fmla="*/ 229 h 525"/>
              <a:gd name="T22" fmla="*/ 293 w 504"/>
              <a:gd name="T23" fmla="*/ 0 h 525"/>
              <a:gd name="T24" fmla="*/ 504 w 504"/>
              <a:gd name="T25" fmla="*/ 0 h 525"/>
              <a:gd name="T26" fmla="*/ 504 w 504"/>
              <a:gd name="T27" fmla="*/ 181 h 525"/>
              <a:gd name="T28" fmla="*/ 470 w 504"/>
              <a:gd name="T29" fmla="*/ 392 h 525"/>
              <a:gd name="T30" fmla="*/ 324 w 504"/>
              <a:gd name="T31" fmla="*/ 525 h 525"/>
              <a:gd name="T32" fmla="*/ 276 w 504"/>
              <a:gd name="T33" fmla="*/ 448 h 525"/>
              <a:gd name="T34" fmla="*/ 364 w 504"/>
              <a:gd name="T35" fmla="*/ 372 h 525"/>
              <a:gd name="T36" fmla="*/ 396 w 504"/>
              <a:gd name="T37" fmla="*/ 229 h 525"/>
              <a:gd name="T38" fmla="*/ 293 w 504"/>
              <a:gd name="T39" fmla="*/ 229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04" h="525">
                <a:moveTo>
                  <a:pt x="18" y="229"/>
                </a:moveTo>
                <a:cubicBezTo>
                  <a:pt x="18" y="0"/>
                  <a:pt x="18" y="0"/>
                  <a:pt x="18" y="0"/>
                </a:cubicBezTo>
                <a:cubicBezTo>
                  <a:pt x="229" y="0"/>
                  <a:pt x="229" y="0"/>
                  <a:pt x="229" y="0"/>
                </a:cubicBezTo>
                <a:cubicBezTo>
                  <a:pt x="229" y="181"/>
                  <a:pt x="229" y="181"/>
                  <a:pt x="229" y="181"/>
                </a:cubicBezTo>
                <a:cubicBezTo>
                  <a:pt x="229" y="278"/>
                  <a:pt x="218" y="349"/>
                  <a:pt x="195" y="392"/>
                </a:cubicBezTo>
                <a:cubicBezTo>
                  <a:pt x="164" y="451"/>
                  <a:pt x="115" y="495"/>
                  <a:pt x="48" y="525"/>
                </a:cubicBezTo>
                <a:cubicBezTo>
                  <a:pt x="0" y="448"/>
                  <a:pt x="0" y="448"/>
                  <a:pt x="0" y="448"/>
                </a:cubicBezTo>
                <a:cubicBezTo>
                  <a:pt x="40" y="432"/>
                  <a:pt x="69" y="406"/>
                  <a:pt x="88" y="372"/>
                </a:cubicBezTo>
                <a:cubicBezTo>
                  <a:pt x="108" y="337"/>
                  <a:pt x="119" y="289"/>
                  <a:pt x="121" y="229"/>
                </a:cubicBezTo>
                <a:lnTo>
                  <a:pt x="18" y="229"/>
                </a:lnTo>
                <a:close/>
                <a:moveTo>
                  <a:pt x="293" y="229"/>
                </a:moveTo>
                <a:cubicBezTo>
                  <a:pt x="293" y="0"/>
                  <a:pt x="293" y="0"/>
                  <a:pt x="293" y="0"/>
                </a:cubicBezTo>
                <a:cubicBezTo>
                  <a:pt x="504" y="0"/>
                  <a:pt x="504" y="0"/>
                  <a:pt x="504" y="0"/>
                </a:cubicBezTo>
                <a:cubicBezTo>
                  <a:pt x="504" y="181"/>
                  <a:pt x="504" y="181"/>
                  <a:pt x="504" y="181"/>
                </a:cubicBezTo>
                <a:cubicBezTo>
                  <a:pt x="504" y="278"/>
                  <a:pt x="493" y="349"/>
                  <a:pt x="470" y="392"/>
                </a:cubicBezTo>
                <a:cubicBezTo>
                  <a:pt x="439" y="451"/>
                  <a:pt x="390" y="495"/>
                  <a:pt x="324" y="525"/>
                </a:cubicBezTo>
                <a:cubicBezTo>
                  <a:pt x="276" y="448"/>
                  <a:pt x="276" y="448"/>
                  <a:pt x="276" y="448"/>
                </a:cubicBezTo>
                <a:cubicBezTo>
                  <a:pt x="315" y="432"/>
                  <a:pt x="344" y="406"/>
                  <a:pt x="364" y="372"/>
                </a:cubicBezTo>
                <a:cubicBezTo>
                  <a:pt x="383" y="337"/>
                  <a:pt x="394" y="289"/>
                  <a:pt x="396" y="229"/>
                </a:cubicBezTo>
                <a:lnTo>
                  <a:pt x="293" y="22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7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6" grpId="0" uiExpand="1" build="p"/>
      <p:bldP spid="5" grpId="0" uiExpand="1" build="p"/>
      <p:bldP spid="18" grpId="0" build="p"/>
      <p:bldP spid="25" grpId="0" animBg="1"/>
      <p:bldP spid="26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Placeholder 5"/>
          <p:cNvGraphicFramePr>
            <a:graphicFrameLocks noGrp="1"/>
          </p:cNvGraphicFramePr>
          <p:nvPr>
            <p:ph type="tbl" sz="quarter" idx="11"/>
            <p:extLst>
              <p:ext uri="{D42A27DB-BD31-4B8C-83A1-F6EECF244321}">
                <p14:modId xmlns:p14="http://schemas.microsoft.com/office/powerpoint/2010/main" val="237667722"/>
              </p:ext>
            </p:extLst>
          </p:nvPr>
        </p:nvGraphicFramePr>
        <p:xfrm>
          <a:off x="485775" y="1828800"/>
          <a:ext cx="8153400" cy="370840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178617"/>
                <a:gridCol w="1936433"/>
                <a:gridCol w="203835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+mj-lt"/>
                        </a:rPr>
                        <a:t>RECOMMENDED</a:t>
                      </a:r>
                      <a:r>
                        <a:rPr lang="en-US" sz="1600" b="1" baseline="0" dirty="0" smtClean="0">
                          <a:latin typeface="+mj-lt"/>
                        </a:rPr>
                        <a:t> MEDIA </a:t>
                      </a:r>
                      <a:endParaRPr lang="en-US" sz="1600" b="1" dirty="0"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smtClean="0">
                          <a:latin typeface="+mj-lt"/>
                        </a:rPr>
                        <a:t>$</a:t>
                      </a:r>
                      <a:endParaRPr lang="en-US" sz="1600" b="1"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smtClean="0">
                          <a:latin typeface="+mj-lt"/>
                        </a:rPr>
                        <a:t>$</a:t>
                      </a:r>
                      <a:endParaRPr lang="en-US" sz="1600" b="1"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smtClean="0">
                          <a:solidFill>
                            <a:schemeClr val="bg1"/>
                          </a:solidFill>
                          <a:latin typeface="+mj-lt"/>
                        </a:rPr>
                        <a:t>National TV (incl. virtual TVC)</a:t>
                      </a:r>
                      <a:endParaRPr lang="en-US" sz="1200" b="1" smtClean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bg1"/>
                          </a:solidFill>
                        </a:rPr>
                        <a:t>200 000</a:t>
                      </a:r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kern="1200" dirty="0" smtClean="0">
                          <a:solidFill>
                            <a:schemeClr val="bg1"/>
                          </a:solidFill>
                          <a:latin typeface="+mj-lt"/>
                        </a:rPr>
                        <a:t>Outdoor </a:t>
                      </a:r>
                      <a:endParaRPr lang="en-US" sz="120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bg1"/>
                          </a:solidFill>
                        </a:rPr>
                        <a:t>31 700</a:t>
                      </a:r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sz="1200" smtClean="0">
                          <a:solidFill>
                            <a:schemeClr val="tx1"/>
                          </a:solidFill>
                        </a:rPr>
                        <a:t>Billboards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17 500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tx1"/>
                          </a:solidFill>
                        </a:rPr>
                        <a:t>Ambient outdoor </a:t>
                      </a:r>
                      <a:endParaRPr lang="en-US" sz="1200" smtClean="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14 200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bg1"/>
                          </a:solidFill>
                          <a:latin typeface="+mj-lt"/>
                        </a:rPr>
                        <a:t>Indoor</a:t>
                      </a:r>
                      <a:r>
                        <a:rPr lang="en-US" sz="1200" kern="1200" baseline="0" smtClean="0">
                          <a:solidFill>
                            <a:schemeClr val="bg1"/>
                          </a:solidFill>
                          <a:latin typeface="+mj-lt"/>
                        </a:rPr>
                        <a:t> placements</a:t>
                      </a:r>
                      <a:endParaRPr lang="en-US" sz="1200" b="1" kern="1200" smtClean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bg1"/>
                          </a:solidFill>
                        </a:rPr>
                        <a:t>20 000</a:t>
                      </a:r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sz="1200" kern="1200" smtClean="0">
                          <a:solidFill>
                            <a:schemeClr val="tx1"/>
                          </a:solidFill>
                        </a:rPr>
                        <a:t>Fitness &amp; beauty</a:t>
                      </a:r>
                      <a:r>
                        <a:rPr lang="en-US" sz="1200" kern="1200" baseline="0" smtClean="0">
                          <a:solidFill>
                            <a:schemeClr val="tx1"/>
                          </a:solidFill>
                        </a:rPr>
                        <a:t> centers </a:t>
                      </a:r>
                      <a:endParaRPr lang="en-US" sz="12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9 000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US" sz="1200" dirty="0" smtClean="0">
                          <a:solidFill>
                            <a:schemeClr val="tx1"/>
                          </a:solidFill>
                        </a:rPr>
                        <a:t>Business</a:t>
                      </a:r>
                      <a:r>
                        <a:rPr lang="en-US" sz="1200" baseline="0" dirty="0" smtClean="0">
                          <a:solidFill>
                            <a:schemeClr val="tx1"/>
                          </a:solidFill>
                        </a:rPr>
                        <a:t> centers 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smtClean="0">
                          <a:solidFill>
                            <a:schemeClr val="tx1"/>
                          </a:solidFill>
                        </a:rPr>
                        <a:t>11 000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smtClean="0">
                          <a:solidFill>
                            <a:schemeClr val="bg1"/>
                          </a:solidFill>
                          <a:latin typeface="+mj-lt"/>
                        </a:rPr>
                        <a:t>Digital</a:t>
                      </a:r>
                      <a:r>
                        <a:rPr lang="en-US" sz="1200" kern="1200" baseline="0" smtClean="0">
                          <a:solidFill>
                            <a:schemeClr val="bg1"/>
                          </a:solidFill>
                          <a:latin typeface="+mj-lt"/>
                        </a:rPr>
                        <a:t> </a:t>
                      </a:r>
                      <a:endParaRPr lang="en-US" sz="1200" b="1" kern="1200" smtClean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8 000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TOTAL</a:t>
                      </a:r>
                      <a:endParaRPr lang="en-US" sz="16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 smtClean="0">
                          <a:solidFill>
                            <a:schemeClr val="bg1"/>
                          </a:solidFill>
                          <a:latin typeface="+mj-lt"/>
                        </a:rPr>
                        <a:t>259 700</a:t>
                      </a:r>
                      <a:endParaRPr lang="en-US" sz="1600" b="0" dirty="0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marL="94991" marR="94991" anchor="ctr">
                    <a:lnL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STATEMENT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mtClean="0"/>
              <a:t>calculations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870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648200" y="3390601"/>
            <a:ext cx="342900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Go </a:t>
            </a:r>
            <a:r>
              <a:rPr lang="en-US" sz="2000" dirty="0">
                <a:solidFill>
                  <a:schemeClr val="bg1"/>
                </a:solidFill>
              </a:rPr>
              <a:t>ahead. </a:t>
            </a:r>
            <a:r>
              <a:rPr lang="en-US" sz="2000" dirty="0" smtClean="0">
                <a:solidFill>
                  <a:schemeClr val="bg1"/>
                </a:solidFill>
              </a:rPr>
              <a:t>Ask </a:t>
            </a:r>
            <a:r>
              <a:rPr lang="en-US" sz="2000" dirty="0">
                <a:solidFill>
                  <a:schemeClr val="bg1"/>
                </a:solidFill>
              </a:rPr>
              <a:t>away. </a:t>
            </a:r>
            <a:r>
              <a:rPr lang="en-US" sz="2000" dirty="0" smtClean="0">
                <a:solidFill>
                  <a:schemeClr val="bg1"/>
                </a:solidFill>
              </a:rPr>
              <a:t/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Give </a:t>
            </a:r>
            <a:r>
              <a:rPr lang="en-US" sz="2000" dirty="0">
                <a:solidFill>
                  <a:schemeClr val="bg1"/>
                </a:solidFill>
              </a:rPr>
              <a:t>us your best shot.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0" y="1137693"/>
            <a:ext cx="4147028" cy="4729707"/>
            <a:chOff x="0" y="1137693"/>
            <a:chExt cx="4147028" cy="4729707"/>
          </a:xfrm>
        </p:grpSpPr>
        <p:sp>
          <p:nvSpPr>
            <p:cNvPr id="5" name="Oval 4">
              <a:hlinkClick r:id="" action="ppaction://hlinkshowjump?jump=nextslide"/>
            </p:cNvPr>
            <p:cNvSpPr/>
            <p:nvPr/>
          </p:nvSpPr>
          <p:spPr>
            <a:xfrm>
              <a:off x="0" y="1137693"/>
              <a:ext cx="4147028" cy="4729707"/>
            </a:xfrm>
            <a:custGeom>
              <a:avLst/>
              <a:gdLst/>
              <a:ahLst/>
              <a:cxnLst/>
              <a:rect l="l" t="t" r="r" b="b"/>
              <a:pathLst>
                <a:path w="4067464" h="4638964">
                  <a:moveTo>
                    <a:pt x="1747982" y="0"/>
                  </a:moveTo>
                  <a:cubicBezTo>
                    <a:pt x="3028997" y="0"/>
                    <a:pt x="4067464" y="1038467"/>
                    <a:pt x="4067464" y="2319482"/>
                  </a:cubicBezTo>
                  <a:cubicBezTo>
                    <a:pt x="4067464" y="3600497"/>
                    <a:pt x="3028997" y="4638964"/>
                    <a:pt x="1747982" y="4638964"/>
                  </a:cubicBezTo>
                  <a:cubicBezTo>
                    <a:pt x="1049771" y="4638964"/>
                    <a:pt x="423614" y="4330462"/>
                    <a:pt x="0" y="3840927"/>
                  </a:cubicBezTo>
                  <a:lnTo>
                    <a:pt x="0" y="798037"/>
                  </a:lnTo>
                  <a:cubicBezTo>
                    <a:pt x="423614" y="308502"/>
                    <a:pt x="1049771" y="0"/>
                    <a:pt x="174798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28600" y="2277226"/>
              <a:ext cx="3505200" cy="212365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lvl="0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QUESTIONS</a:t>
              </a:r>
            </a:p>
            <a:p>
              <a:pPr lvl="0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AND</a:t>
              </a:r>
            </a:p>
            <a:p>
              <a:pPr lvl="0"/>
              <a:r>
                <a:rPr lang="en-US" sz="4400" dirty="0" smtClean="0">
                  <a:solidFill>
                    <a:prstClr val="white"/>
                  </a:solidFill>
                  <a:latin typeface="Novecento sans wide UltraLight" panose="00000705000000000000" pitchFamily="50" charset="0"/>
                </a:rPr>
                <a:t>ANSWERS</a:t>
              </a:r>
              <a:endParaRPr lang="en-US" sz="4400" dirty="0">
                <a:solidFill>
                  <a:prstClr val="white"/>
                </a:solidFill>
                <a:latin typeface="Novecento sans wide UltraLight" panose="00000705000000000000" pitchFamily="50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28600" y="4437459"/>
              <a:ext cx="358140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600" dirty="0" smtClean="0">
                  <a:solidFill>
                    <a:schemeClr val="accent4"/>
                  </a:solidFill>
                </a:rPr>
                <a:t>Where </a:t>
              </a:r>
              <a:r>
                <a:rPr lang="en-US" sz="1600" dirty="0">
                  <a:solidFill>
                    <a:schemeClr val="accent4"/>
                  </a:solidFill>
                </a:rPr>
                <a:t>we hope you’ll find the answer to any question you may have about</a:t>
              </a:r>
            </a:p>
          </p:txBody>
        </p:sp>
        <p:sp>
          <p:nvSpPr>
            <p:cNvPr id="11" name="TextBox 10"/>
            <p:cNvSpPr txBox="1">
              <a:spLocks noChangeAspect="1"/>
            </p:cNvSpPr>
            <p:nvPr/>
          </p:nvSpPr>
          <p:spPr>
            <a:xfrm>
              <a:off x="1335633" y="1371600"/>
              <a:ext cx="990600" cy="990600"/>
            </a:xfrm>
            <a:prstGeom prst="rect">
              <a:avLst/>
            </a:prstGeom>
            <a:noFill/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7200" dirty="0">
                  <a:solidFill>
                    <a:schemeClr val="accent5"/>
                  </a:solidFill>
                  <a:latin typeface="FontAwesome" pitchFamily="2" charset="0"/>
                </a:rPr>
                <a:t></a:t>
              </a:r>
              <a:endParaRPr lang="ru-RU" sz="7200" dirty="0">
                <a:solidFill>
                  <a:schemeClr val="accent5"/>
                </a:solidFill>
              </a:endParaRPr>
            </a:p>
          </p:txBody>
        </p:sp>
      </p:grpSp>
      <p:sp>
        <p:nvSpPr>
          <p:cNvPr id="12" name="TextBox 11"/>
          <p:cNvSpPr txBox="1">
            <a:spLocks noChangeAspect="1"/>
          </p:cNvSpPr>
          <p:nvPr/>
        </p:nvSpPr>
        <p:spPr>
          <a:xfrm>
            <a:off x="3836828" y="3429000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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3961163" y="4667092"/>
            <a:ext cx="185865" cy="1858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7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 animBg="1"/>
      <p:bldP spid="13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CONTACT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lnSpc>
                <a:spcPct val="200000"/>
              </a:lnSpc>
              <a:spcAft>
                <a:spcPts val="1200"/>
              </a:spcAft>
              <a:defRPr/>
            </a:pPr>
            <a:r>
              <a:rPr lang="en-US" sz="1600" dirty="0" smtClean="0"/>
              <a:t>IF YOU WANT TO SEE WHERE WE WORK </a:t>
            </a:r>
          </a:p>
          <a:p>
            <a:pPr lvl="1">
              <a:spcAft>
                <a:spcPts val="1200"/>
              </a:spcAft>
              <a:defRPr/>
            </a:pPr>
            <a:r>
              <a:rPr lang="en-US" sz="1600" dirty="0" smtClean="0"/>
              <a:t>and </a:t>
            </a:r>
            <a:r>
              <a:rPr lang="en-US" sz="1600" dirty="0"/>
              <a:t>find out how we make </a:t>
            </a:r>
            <a:r>
              <a:rPr lang="en-US" sz="1600" dirty="0" err="1" smtClean="0"/>
              <a:t>websites,mobile</a:t>
            </a:r>
            <a:r>
              <a:rPr lang="en-US" sz="1600" dirty="0" smtClean="0"/>
              <a:t> </a:t>
            </a:r>
            <a:r>
              <a:rPr lang="en-US" sz="1600" dirty="0"/>
              <a:t>applications and online campaigns</a:t>
            </a:r>
            <a:r>
              <a:rPr lang="en-US" sz="1600" dirty="0" smtClean="0"/>
              <a:t>, </a:t>
            </a:r>
            <a:r>
              <a:rPr lang="en-US" sz="1600" dirty="0"/>
              <a:t>come on over and meet us!</a:t>
            </a:r>
          </a:p>
          <a:p>
            <a:pPr lvl="1">
              <a:spcAft>
                <a:spcPts val="1200"/>
              </a:spcAft>
              <a:defRPr/>
            </a:pPr>
            <a:r>
              <a:rPr lang="en-US" sz="1600" dirty="0" err="1"/>
              <a:t>Lorem</a:t>
            </a:r>
            <a:r>
              <a:rPr lang="en-US" sz="1600" dirty="0"/>
              <a:t> </a:t>
            </a:r>
            <a:r>
              <a:rPr lang="en-US" sz="1600" dirty="0" err="1"/>
              <a:t>ipsum</a:t>
            </a:r>
            <a:r>
              <a:rPr lang="en-US" sz="1600" dirty="0"/>
              <a:t> how we make websites, mobile applications and online campaigns, come on over and meet us!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3149511" y="5108268"/>
            <a:ext cx="1593851" cy="835332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  <a:latin typeface="+mj-lt"/>
              </a:rPr>
              <a:t>CONTACT</a:t>
            </a:r>
          </a:p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</a:rPr>
              <a:t>t</a:t>
            </a:r>
            <a:r>
              <a:rPr lang="en-US" dirty="0" smtClean="0"/>
              <a:t> </a:t>
            </a:r>
            <a:r>
              <a:rPr lang="en-US" dirty="0"/>
              <a:t>1(123) 456 78 90</a:t>
            </a:r>
            <a:br>
              <a:rPr lang="en-US" dirty="0"/>
            </a:br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/>
              <a:t> 1(123) 456 78 90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>
          <a:xfrm>
            <a:off x="5206911" y="5108268"/>
            <a:ext cx="1752600" cy="835332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mtClean="0">
                <a:solidFill>
                  <a:schemeClr val="tx1"/>
                </a:solidFill>
                <a:latin typeface="+mj-lt"/>
              </a:rPr>
              <a:t>SERVICEDESK</a:t>
            </a:r>
            <a:endParaRPr lang="en-US" dirty="0" smtClean="0">
              <a:solidFill>
                <a:schemeClr val="tx1"/>
              </a:solidFill>
              <a:latin typeface="+mj-lt"/>
            </a:endParaRPr>
          </a:p>
          <a:p>
            <a:pPr marL="0" indent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 smtClean="0">
                <a:solidFill>
                  <a:schemeClr val="tx1"/>
                </a:solidFill>
              </a:rPr>
              <a:t>s</a:t>
            </a:r>
            <a:r>
              <a:rPr lang="en-US" smtClean="0"/>
              <a:t> </a:t>
            </a:r>
            <a:r>
              <a:rPr lang="en-US" smtClean="0">
                <a:solidFill>
                  <a:schemeClr val="bg1"/>
                </a:solidFill>
              </a:rPr>
              <a:t>1(123) 456 </a:t>
            </a:r>
            <a:r>
              <a:rPr lang="en-US" dirty="0">
                <a:solidFill>
                  <a:schemeClr val="bg1"/>
                </a:solidFill>
              </a:rPr>
              <a:t>78 </a:t>
            </a:r>
            <a:r>
              <a:rPr lang="en-US" dirty="0" smtClean="0">
                <a:solidFill>
                  <a:schemeClr val="bg1"/>
                </a:solidFill>
              </a:rPr>
              <a:t>90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>
                <a:solidFill>
                  <a:schemeClr val="tx1"/>
                </a:solidFill>
              </a:rPr>
              <a:t>s</a:t>
            </a:r>
            <a:r>
              <a:rPr lang="en-US" smtClean="0"/>
              <a:t> </a:t>
            </a:r>
            <a:r>
              <a:rPr lang="en-US" dirty="0">
                <a:solidFill>
                  <a:schemeClr val="bg1"/>
                </a:solidFill>
              </a:rPr>
              <a:t>1(123) 456 78 </a:t>
            </a:r>
            <a:r>
              <a:rPr lang="en-US" dirty="0" smtClean="0">
                <a:solidFill>
                  <a:schemeClr val="bg1"/>
                </a:solidFill>
              </a:rPr>
              <a:t>90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7"/>
          </p:nvPr>
        </p:nvSpPr>
        <p:spPr>
          <a:xfrm>
            <a:off x="7311074" y="5108268"/>
            <a:ext cx="1442401" cy="835332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dirty="0" smtClean="0">
                <a:solidFill>
                  <a:schemeClr val="tx1"/>
                </a:solidFill>
                <a:latin typeface="+mj-lt"/>
              </a:rPr>
              <a:t>VISIT US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5454</a:t>
            </a:r>
            <a:r>
              <a:rPr lang="en-US" dirty="0"/>
              <a:t>, </a:t>
            </a:r>
            <a:r>
              <a:rPr lang="en-US" dirty="0" smtClean="0"/>
              <a:t>Company </a:t>
            </a:r>
            <a:r>
              <a:rPr lang="en-US" dirty="0" err="1" smtClean="0"/>
              <a:t>address,Country</a:t>
            </a:r>
            <a:endParaRPr lang="ru-RU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/>
              <a:t>we’re based in Silicon Valley, CA</a:t>
            </a:r>
            <a:endParaRPr lang="en-US" dirty="0"/>
          </a:p>
        </p:txBody>
      </p:sp>
      <p:sp>
        <p:nvSpPr>
          <p:cNvPr id="13" name="TextBox 12"/>
          <p:cNvSpPr txBox="1">
            <a:spLocks noChangeAspect="1"/>
          </p:cNvSpPr>
          <p:nvPr/>
        </p:nvSpPr>
        <p:spPr>
          <a:xfrm>
            <a:off x="4886432" y="5394963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ocial Foundicons" pitchFamily="2" charset="0"/>
              </a:rPr>
              <a:t>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>
            <a:spLocks noChangeAspect="1"/>
          </p:cNvSpPr>
          <p:nvPr/>
        </p:nvSpPr>
        <p:spPr>
          <a:xfrm>
            <a:off x="2781657" y="5394963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eneral Foundicons" pitchFamily="2" charset="0"/>
              </a:rPr>
              <a:t>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>
            <a:spLocks noChangeAspect="1"/>
          </p:cNvSpPr>
          <p:nvPr/>
        </p:nvSpPr>
        <p:spPr>
          <a:xfrm>
            <a:off x="7024820" y="5394963"/>
            <a:ext cx="468000" cy="468000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General Foundicons" pitchFamily="2" charset="0"/>
              </a:rPr>
              <a:t>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2477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uiExpand="1" build="p"/>
      <p:bldP spid="3" grpId="0" uiExpand="1" build="p"/>
      <p:bldP spid="10" grpId="0" uiExpand="1" build="p"/>
      <p:bldP spid="13" grpId="0"/>
      <p:bldP spid="14" grpId="0"/>
      <p:bldP spid="16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"/>
          <p:cNvSpPr txBox="1">
            <a:spLocks/>
          </p:cNvSpPr>
          <p:nvPr/>
        </p:nvSpPr>
        <p:spPr>
          <a:xfrm>
            <a:off x="1143000" y="1981200"/>
            <a:ext cx="7620000" cy="3962400"/>
          </a:xfrm>
          <a:prstGeom prst="rect">
            <a:avLst/>
          </a:prstGeom>
        </p:spPr>
        <p:txBody>
          <a:bodyPr numCol="2" spcCol="108000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FACEBOOK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facebook.com/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TWITTER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twitter.com/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GOOGLE+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plus.google.com/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BEHANCE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behance.com/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PINTEREST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pinterest.com/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DRIBBBLE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dribbble.com/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VIMEO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vimeo.com/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 smtClean="0">
              <a:solidFill>
                <a:srgbClr val="D8D8D8"/>
              </a:solidFill>
              <a:latin typeface="Cantarell"/>
            </a:endParaRPr>
          </a:p>
          <a:p>
            <a:pPr marL="0" indent="0">
              <a:spcBef>
                <a:spcPts val="1200"/>
              </a:spcBef>
              <a:spcAft>
                <a:spcPts val="1800"/>
              </a:spcAft>
              <a:buClr>
                <a:srgbClr val="72808A"/>
              </a:buClr>
              <a:buSzPct val="150000"/>
              <a:buNone/>
            </a:pPr>
            <a:r>
              <a:rPr lang="en-US" sz="1800" dirty="0" smtClean="0">
                <a:solidFill>
                  <a:schemeClr val="bg1"/>
                </a:solidFill>
                <a:latin typeface="+mj-lt"/>
              </a:rPr>
              <a:t>LINKEDIN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>
                <a:solidFill>
                  <a:srgbClr val="D8D8D8"/>
                </a:solidFill>
                <a:latin typeface="Cantarell"/>
              </a:rPr>
              <a:t>linkedin.com/</a:t>
            </a:r>
            <a:r>
              <a:rPr lang="en-US" sz="1800" dirty="0" err="1" smtClean="0">
                <a:solidFill>
                  <a:srgbClr val="D8D8D8"/>
                </a:solidFill>
                <a:latin typeface="Cantarell"/>
              </a:rPr>
              <a:t>ourcompany</a:t>
            </a:r>
            <a:endParaRPr lang="en-US" sz="1800" dirty="0">
              <a:solidFill>
                <a:srgbClr val="D8D8D8"/>
              </a:solidFill>
              <a:latin typeface="Cantarell"/>
            </a:endParaRPr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FOLLOW </a:t>
            </a:r>
            <a:r>
              <a:rPr lang="en-US" b="1" dirty="0" smtClean="0">
                <a:solidFill>
                  <a:schemeClr val="tx1"/>
                </a:solidFill>
                <a:latin typeface="Novecento sans wide Book" panose="00000405000000000000" pitchFamily="50" charset="0"/>
              </a:rPr>
              <a:t>US</a:t>
            </a:r>
            <a:endParaRPr lang="en-US" b="1" dirty="0">
              <a:solidFill>
                <a:schemeClr val="tx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17" name="TextBox 16"/>
          <p:cNvSpPr txBox="1">
            <a:spLocks noChangeAspect="1"/>
          </p:cNvSpPr>
          <p:nvPr/>
        </p:nvSpPr>
        <p:spPr>
          <a:xfrm>
            <a:off x="560745" y="2888285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t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8" name="TextBox 17"/>
          <p:cNvSpPr txBox="1">
            <a:spLocks noChangeAspect="1"/>
          </p:cNvSpPr>
          <p:nvPr/>
        </p:nvSpPr>
        <p:spPr>
          <a:xfrm>
            <a:off x="560745" y="198120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v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19" name="TextBox 18"/>
          <p:cNvSpPr txBox="1">
            <a:spLocks noChangeAspect="1"/>
          </p:cNvSpPr>
          <p:nvPr/>
        </p:nvSpPr>
        <p:spPr>
          <a:xfrm>
            <a:off x="4851805" y="3878885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Sosa" pitchFamily="2" charset="0"/>
                <a:ea typeface="Entypo" pitchFamily="2" charset="0"/>
              </a:rPr>
              <a:t>x</a:t>
            </a:r>
            <a:endParaRPr lang="ru-RU" sz="2000" dirty="0">
              <a:solidFill>
                <a:schemeClr val="bg1"/>
              </a:solidFill>
              <a:ea typeface="Entypo" pitchFamily="2" charset="0"/>
            </a:endParaRPr>
          </a:p>
        </p:txBody>
      </p:sp>
      <p:sp>
        <p:nvSpPr>
          <p:cNvPr id="20" name="TextBox 19"/>
          <p:cNvSpPr txBox="1">
            <a:spLocks noChangeAspect="1"/>
          </p:cNvSpPr>
          <p:nvPr/>
        </p:nvSpPr>
        <p:spPr>
          <a:xfrm>
            <a:off x="4851805" y="201046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Social Foundicons" pitchFamily="2" charset="0"/>
              </a:rPr>
              <a:t>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>
            <a:spLocks noChangeAspect="1"/>
          </p:cNvSpPr>
          <p:nvPr/>
        </p:nvSpPr>
        <p:spPr>
          <a:xfrm>
            <a:off x="4851805" y="2898386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  <a:latin typeface="Social Foundicons" pitchFamily="2" charset="0"/>
              </a:rPr>
              <a:t>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>
            <a:spLocks noChangeAspect="1"/>
          </p:cNvSpPr>
          <p:nvPr/>
        </p:nvSpPr>
        <p:spPr>
          <a:xfrm>
            <a:off x="560745" y="480060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200" dirty="0">
                <a:solidFill>
                  <a:schemeClr val="bg1"/>
                </a:solidFill>
                <a:latin typeface="Social Foundicons" pitchFamily="2" charset="0"/>
              </a:rPr>
              <a:t></a:t>
            </a:r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>
            <a:spLocks noChangeAspect="1"/>
          </p:cNvSpPr>
          <p:nvPr/>
        </p:nvSpPr>
        <p:spPr>
          <a:xfrm>
            <a:off x="560745" y="3878885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  <a:latin typeface="FontAwesome" pitchFamily="2" charset="0"/>
              </a:rPr>
              <a:t></a:t>
            </a:r>
            <a:endParaRPr lang="ru-RU" sz="24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>
            <a:spLocks noChangeAspect="1"/>
          </p:cNvSpPr>
          <p:nvPr/>
        </p:nvSpPr>
        <p:spPr>
          <a:xfrm>
            <a:off x="4851805" y="4800600"/>
            <a:ext cx="504000" cy="504000"/>
          </a:xfrm>
          <a:prstGeom prst="ellipse">
            <a:avLst/>
          </a:prstGeom>
          <a:solidFill>
            <a:schemeClr val="tx1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50000"/>
              </a:lnSpc>
            </a:pPr>
            <a:r>
              <a:rPr lang="en-US" sz="2200" dirty="0">
                <a:solidFill>
                  <a:schemeClr val="bg1"/>
                </a:solidFill>
                <a:latin typeface="Social Foundicons" pitchFamily="2" charset="0"/>
              </a:rPr>
              <a:t></a:t>
            </a:r>
            <a:endParaRPr lang="ru-RU" sz="2200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social links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474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3046207" y="5511604"/>
            <a:ext cx="3051585" cy="50819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2800" dirty="0" smtClean="0">
                <a:solidFill>
                  <a:schemeClr val="bg1"/>
                </a:solidFill>
              </a:rPr>
              <a:t>See you soon!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6" name="Oval 5">
            <a:hlinkClick r:id="" action="ppaction://hlinkshowjump?jump=nextslide"/>
          </p:cNvPr>
          <p:cNvSpPr/>
          <p:nvPr/>
        </p:nvSpPr>
        <p:spPr>
          <a:xfrm>
            <a:off x="2514601" y="939604"/>
            <a:ext cx="4114799" cy="411479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3"/>
          <p:cNvSpPr txBox="1">
            <a:spLocks/>
          </p:cNvSpPr>
          <p:nvPr/>
        </p:nvSpPr>
        <p:spPr>
          <a:xfrm>
            <a:off x="3000959" y="2692204"/>
            <a:ext cx="3142082" cy="88919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>
                <a:solidFill>
                  <a:schemeClr val="bg1"/>
                </a:solidFill>
                <a:latin typeface="Novecento sans wide Book" panose="00000405000000000000" pitchFamily="50" charset="0"/>
              </a:rPr>
              <a:t>YOU</a:t>
            </a:r>
            <a:endParaRPr lang="en-US" sz="5400" b="1" dirty="0">
              <a:solidFill>
                <a:schemeClr val="bg1"/>
              </a:solidFill>
              <a:latin typeface="Novecento sans wide Book" panose="00000405000000000000" pitchFamily="50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2743200" y="1885630"/>
            <a:ext cx="3657600" cy="1035174"/>
          </a:xfrm>
        </p:spPr>
        <p:txBody>
          <a:bodyPr anchor="b">
            <a:noAutofit/>
          </a:bodyPr>
          <a:lstStyle/>
          <a:p>
            <a:pPr lvl="0">
              <a:spcBef>
                <a:spcPts val="0"/>
              </a:spcBef>
            </a:pPr>
            <a:r>
              <a:rPr lang="en-US" sz="6600" b="1" dirty="0" smtClean="0">
                <a:latin typeface="Novecento sans wide Book" panose="00000405000000000000" pitchFamily="50" charset="0"/>
                <a:ea typeface="+mn-ea"/>
                <a:cs typeface="+mn-cs"/>
              </a:rPr>
              <a:t>THANK</a:t>
            </a:r>
            <a:endParaRPr lang="en-US" sz="6600" b="1" dirty="0">
              <a:latin typeface="Novecento sans wide Book" panose="00000405000000000000" pitchFamily="50" charset="0"/>
              <a:ea typeface="+mn-ea"/>
              <a:cs typeface="+mn-cs"/>
            </a:endParaRPr>
          </a:p>
        </p:txBody>
      </p:sp>
      <p:sp>
        <p:nvSpPr>
          <p:cNvPr id="9" name="Text Placeholder 2"/>
          <p:cNvSpPr txBox="1">
            <a:spLocks/>
          </p:cNvSpPr>
          <p:nvPr/>
        </p:nvSpPr>
        <p:spPr>
          <a:xfrm>
            <a:off x="2996227" y="3683478"/>
            <a:ext cx="3151547" cy="7361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 smtClean="0">
                <a:solidFill>
                  <a:schemeClr val="accent4"/>
                </a:solidFill>
                <a:latin typeface="+mj-lt"/>
              </a:rPr>
              <a:t>FOR WATCHING</a:t>
            </a:r>
            <a:endParaRPr lang="en-US" sz="2800" dirty="0">
              <a:solidFill>
                <a:schemeClr val="accent4"/>
              </a:solidFill>
              <a:latin typeface="+mj-lt"/>
            </a:endParaRPr>
          </a:p>
        </p:txBody>
      </p:sp>
      <p:sp>
        <p:nvSpPr>
          <p:cNvPr id="10" name="TextBox 9"/>
          <p:cNvSpPr txBox="1">
            <a:spLocks noChangeAspect="1"/>
          </p:cNvSpPr>
          <p:nvPr/>
        </p:nvSpPr>
        <p:spPr>
          <a:xfrm>
            <a:off x="4261800" y="4744203"/>
            <a:ext cx="620400" cy="620400"/>
          </a:xfrm>
          <a:prstGeom prst="ellipse">
            <a:avLst/>
          </a:prstGeom>
          <a:solidFill>
            <a:schemeClr val="tx2"/>
          </a:solidFill>
        </p:spPr>
        <p:txBody>
          <a:bodyPr wrap="none" lIns="0" tIns="0" rIns="0" bIns="0" rtlCol="0" anchor="ctr" anchorCtr="0">
            <a:no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FontAwesome" pitchFamily="2" charset="0"/>
              </a:rPr>
              <a:t>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2667000" y="1447800"/>
            <a:ext cx="185865" cy="18586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8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/>
      <p:bldP spid="2" grpId="0"/>
      <p:bldP spid="9" grpId="0"/>
      <p:bldP spid="10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DEPLOYMENT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workflow + settings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83820" y="3539561"/>
            <a:ext cx="896112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5349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848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Scm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Acquire source from source control system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623310" y="1879680"/>
            <a:ext cx="1257300" cy="977433"/>
            <a:chOff x="3429000" y="1879680"/>
            <a:chExt cx="1257300" cy="977433"/>
          </a:xfrm>
        </p:grpSpPr>
        <p:sp>
          <p:nvSpPr>
            <p:cNvPr id="14" name="TextBox 13"/>
            <p:cNvSpPr txBox="1"/>
            <p:nvPr/>
          </p:nvSpPr>
          <p:spPr>
            <a:xfrm>
              <a:off x="3429000" y="1879680"/>
              <a:ext cx="8499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Build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Compile binary assets (if applicable)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7149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4131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</p:cNvCxnSpPr>
          <p:nvPr/>
        </p:nvCxnSpPr>
        <p:spPr>
          <a:xfrm flipV="1">
            <a:off x="76149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4"/>
            <a:endCxn id="37" idx="0"/>
          </p:cNvCxnSpPr>
          <p:nvPr/>
        </p:nvCxnSpPr>
        <p:spPr>
          <a:xfrm>
            <a:off x="3131310" y="3125411"/>
            <a:ext cx="0" cy="32415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5465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6" idx="0"/>
            <a:endCxn id="14" idx="1"/>
          </p:cNvCxnSpPr>
          <p:nvPr/>
        </p:nvCxnSpPr>
        <p:spPr>
          <a:xfrm rot="5400000" flipH="1" flipV="1">
            <a:off x="3124472" y="2086573"/>
            <a:ext cx="505676" cy="49200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91490" y="2585411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2861310" y="2585411"/>
            <a:ext cx="540000" cy="540000"/>
            <a:chOff x="2667000" y="2585411"/>
            <a:chExt cx="540000" cy="540000"/>
          </a:xfrm>
        </p:grpSpPr>
        <p:sp>
          <p:nvSpPr>
            <p:cNvPr id="16" name="Oval 15"/>
            <p:cNvSpPr/>
            <p:nvPr/>
          </p:nvSpPr>
          <p:spPr>
            <a:xfrm>
              <a:off x="2667000" y="2585411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2703000" y="2617571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ontAwesome" pitchFamily="2" charset="0"/>
                </a:rPr>
                <a:t></a:t>
              </a:r>
            </a:p>
          </p:txBody>
        </p:sp>
      </p:grpSp>
      <p:pic>
        <p:nvPicPr>
          <p:cNvPr id="79" name="Picture 1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" y="2615593"/>
            <a:ext cx="470074" cy="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4871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DEPLOYMENT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workflow + settings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83820" y="3539561"/>
            <a:ext cx="896112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5349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848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Scm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Acquire source from source control system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623310" y="1879680"/>
            <a:ext cx="1257300" cy="977433"/>
            <a:chOff x="3429000" y="1879680"/>
            <a:chExt cx="1257300" cy="977433"/>
          </a:xfrm>
        </p:grpSpPr>
        <p:sp>
          <p:nvSpPr>
            <p:cNvPr id="14" name="TextBox 13"/>
            <p:cNvSpPr txBox="1"/>
            <p:nvPr/>
          </p:nvSpPr>
          <p:spPr>
            <a:xfrm>
              <a:off x="3429000" y="1879680"/>
              <a:ext cx="8499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Build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Compile binary assets (if applicable)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801774" y="1879680"/>
            <a:ext cx="1257300" cy="977433"/>
            <a:chOff x="5576984" y="1879680"/>
            <a:chExt cx="1257300" cy="977433"/>
          </a:xfrm>
        </p:grpSpPr>
        <p:sp>
          <p:nvSpPr>
            <p:cNvPr id="17" name="TextBox 16"/>
            <p:cNvSpPr txBox="1"/>
            <p:nvPr/>
          </p:nvSpPr>
          <p:spPr>
            <a:xfrm>
              <a:off x="5576984" y="1879680"/>
              <a:ext cx="8258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5"/>
                  </a:solidFill>
                  <a:latin typeface="+mj-lt"/>
                </a:rPr>
                <a:t>Copy</a:t>
              </a:r>
              <a:endParaRPr lang="en-US" sz="20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76984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Deploy assets to </a:t>
              </a:r>
              <a:r>
                <a:rPr lang="en-US" sz="1200" dirty="0" err="1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wwwroot</a:t>
              </a:r>
              <a:r>
                <a:rPr lang="en-US" sz="1200" dirty="0" smtClean="0">
                  <a:solidFill>
                    <a:schemeClr val="accent4"/>
                  </a:solidFill>
                </a:rPr>
                <a:t> directory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7149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4131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297408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</p:cNvCxnSpPr>
          <p:nvPr/>
        </p:nvCxnSpPr>
        <p:spPr>
          <a:xfrm flipV="1">
            <a:off x="76149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4"/>
            <a:endCxn id="37" idx="0"/>
          </p:cNvCxnSpPr>
          <p:nvPr/>
        </p:nvCxnSpPr>
        <p:spPr>
          <a:xfrm>
            <a:off x="3131310" y="3125411"/>
            <a:ext cx="0" cy="32415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9" idx="4"/>
            <a:endCxn id="39" idx="0"/>
          </p:cNvCxnSpPr>
          <p:nvPr/>
        </p:nvCxnSpPr>
        <p:spPr>
          <a:xfrm>
            <a:off x="5387408" y="3125411"/>
            <a:ext cx="0" cy="3241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5465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6" idx="0"/>
            <a:endCxn id="14" idx="1"/>
          </p:cNvCxnSpPr>
          <p:nvPr/>
        </p:nvCxnSpPr>
        <p:spPr>
          <a:xfrm rot="5400000" flipH="1" flipV="1">
            <a:off x="3124472" y="2086573"/>
            <a:ext cx="505676" cy="49200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19" idx="0"/>
            <a:endCxn id="17" idx="1"/>
          </p:cNvCxnSpPr>
          <p:nvPr/>
        </p:nvCxnSpPr>
        <p:spPr>
          <a:xfrm rot="5400000" flipH="1" flipV="1">
            <a:off x="5341753" y="2125390"/>
            <a:ext cx="505676" cy="414366"/>
          </a:xfrm>
          <a:prstGeom prst="bentConnector2">
            <a:avLst/>
          </a:prstGeom>
          <a:ln w="12700"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91490" y="2585411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2861310" y="2585411"/>
            <a:ext cx="540000" cy="540000"/>
            <a:chOff x="2667000" y="2585411"/>
            <a:chExt cx="540000" cy="540000"/>
          </a:xfrm>
        </p:grpSpPr>
        <p:sp>
          <p:nvSpPr>
            <p:cNvPr id="16" name="Oval 15"/>
            <p:cNvSpPr/>
            <p:nvPr/>
          </p:nvSpPr>
          <p:spPr>
            <a:xfrm>
              <a:off x="2667000" y="2585411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2703000" y="2617571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ontAwesome" pitchFamily="2" charset="0"/>
                </a:rPr>
                <a:t></a:t>
              </a:r>
            </a:p>
          </p:txBody>
        </p:sp>
      </p:grpSp>
      <p:sp>
        <p:nvSpPr>
          <p:cNvPr id="19" name="Oval 18"/>
          <p:cNvSpPr/>
          <p:nvPr/>
        </p:nvSpPr>
        <p:spPr>
          <a:xfrm>
            <a:off x="5117408" y="2585411"/>
            <a:ext cx="540000" cy="54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9" name="Picture 1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" y="2615593"/>
            <a:ext cx="470074" cy="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" name="Picture 14"/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956" y="2655772"/>
            <a:ext cx="322144" cy="399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29411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mtClean="0"/>
              <a:t>DEPLOYMENT</a:t>
            </a:r>
            <a:endParaRPr lang="en-US" b="1" spc="0" dirty="0">
              <a:solidFill>
                <a:schemeClr val="accent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2400" dirty="0" smtClean="0"/>
              <a:t>workflow + settings</a:t>
            </a:r>
            <a:endParaRPr lang="en-US" sz="2400" b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83820" y="3539561"/>
            <a:ext cx="896112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253490" y="1879680"/>
            <a:ext cx="1257300" cy="977433"/>
            <a:chOff x="1219200" y="1879680"/>
            <a:chExt cx="1257300" cy="977433"/>
          </a:xfrm>
        </p:grpSpPr>
        <p:sp>
          <p:nvSpPr>
            <p:cNvPr id="8" name="TextBox 7"/>
            <p:cNvSpPr txBox="1"/>
            <p:nvPr/>
          </p:nvSpPr>
          <p:spPr>
            <a:xfrm>
              <a:off x="1219200" y="1879680"/>
              <a:ext cx="6848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accent1"/>
                  </a:solidFill>
                  <a:latin typeface="+mj-lt"/>
                </a:rPr>
                <a:t>Scm</a:t>
              </a:r>
              <a:endParaRPr lang="en-US" sz="2000" dirty="0">
                <a:solidFill>
                  <a:schemeClr val="accent1"/>
                </a:solidFill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192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Acquire source from source control system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623310" y="1879680"/>
            <a:ext cx="1257300" cy="977433"/>
            <a:chOff x="3429000" y="1879680"/>
            <a:chExt cx="1257300" cy="977433"/>
          </a:xfrm>
        </p:grpSpPr>
        <p:sp>
          <p:nvSpPr>
            <p:cNvPr id="14" name="TextBox 13"/>
            <p:cNvSpPr txBox="1"/>
            <p:nvPr/>
          </p:nvSpPr>
          <p:spPr>
            <a:xfrm>
              <a:off x="3429000" y="1879680"/>
              <a:ext cx="8499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Build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29000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Compile binary assets (if applicable)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801774" y="1879680"/>
            <a:ext cx="1257300" cy="977433"/>
            <a:chOff x="5576984" y="1879680"/>
            <a:chExt cx="1257300" cy="977433"/>
          </a:xfrm>
        </p:grpSpPr>
        <p:sp>
          <p:nvSpPr>
            <p:cNvPr id="17" name="TextBox 16"/>
            <p:cNvSpPr txBox="1"/>
            <p:nvPr/>
          </p:nvSpPr>
          <p:spPr>
            <a:xfrm>
              <a:off x="5576984" y="1879680"/>
              <a:ext cx="8258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accent5"/>
                  </a:solidFill>
                  <a:latin typeface="+mj-lt"/>
                </a:rPr>
                <a:t>Copy</a:t>
              </a:r>
              <a:endParaRPr lang="en-US" sz="2000" dirty="0">
                <a:solidFill>
                  <a:schemeClr val="accent5"/>
                </a:solidFill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576984" y="2210782"/>
              <a:ext cx="125730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Deploy assets to </a:t>
              </a:r>
              <a:r>
                <a:rPr lang="en-US" sz="1200" dirty="0" err="1" smtClean="0">
                  <a:solidFill>
                    <a:schemeClr val="accent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wwwroot</a:t>
              </a:r>
              <a:r>
                <a:rPr lang="en-US" sz="1200" dirty="0" smtClean="0">
                  <a:solidFill>
                    <a:schemeClr val="accent4"/>
                  </a:solidFill>
                </a:rPr>
                <a:t> directory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011584" y="4433488"/>
            <a:ext cx="1045066" cy="587340"/>
            <a:chOff x="7855770" y="4781490"/>
            <a:chExt cx="1045066" cy="587340"/>
          </a:xfrm>
        </p:grpSpPr>
        <p:sp>
          <p:nvSpPr>
            <p:cNvPr id="28" name="TextBox 27"/>
            <p:cNvSpPr txBox="1"/>
            <p:nvPr/>
          </p:nvSpPr>
          <p:spPr>
            <a:xfrm>
              <a:off x="7855770" y="4781490"/>
              <a:ext cx="85792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tx2"/>
                  </a:solidFill>
                  <a:latin typeface="+mj-lt"/>
                </a:rPr>
                <a:t>Hook</a:t>
              </a:r>
              <a:endParaRPr lang="en-US" sz="2000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855770" y="5091831"/>
              <a:ext cx="1045066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736194" y="1879680"/>
            <a:ext cx="1384946" cy="1162099"/>
            <a:chOff x="7477114" y="1879680"/>
            <a:chExt cx="1384946" cy="1162099"/>
          </a:xfrm>
        </p:grpSpPr>
        <p:sp>
          <p:nvSpPr>
            <p:cNvPr id="32" name="TextBox 31"/>
            <p:cNvSpPr txBox="1"/>
            <p:nvPr/>
          </p:nvSpPr>
          <p:spPr>
            <a:xfrm>
              <a:off x="7477114" y="1879680"/>
              <a:ext cx="77938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+mj-lt"/>
                </a:rPr>
                <a:t>Post</a:t>
              </a:r>
              <a:endParaRPr lang="en-US" sz="2000" dirty="0">
                <a:latin typeface="+mj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477114" y="2210782"/>
              <a:ext cx="1384946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200" dirty="0" smtClean="0">
                  <a:solidFill>
                    <a:schemeClr val="accent4"/>
                  </a:solidFill>
                </a:rPr>
                <a:t>Execute action hook script after successful deployment</a:t>
              </a:r>
              <a:endParaRPr lang="en-US" sz="1200" dirty="0">
                <a:solidFill>
                  <a:schemeClr val="accent4"/>
                </a:solidFill>
              </a:endParaRPr>
            </a:p>
          </p:txBody>
        </p:sp>
      </p:grpSp>
      <p:sp>
        <p:nvSpPr>
          <p:cNvPr id="7" name="Oval 6"/>
          <p:cNvSpPr/>
          <p:nvPr/>
        </p:nvSpPr>
        <p:spPr>
          <a:xfrm>
            <a:off x="67149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041310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297408" y="344956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7249080" y="345243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7654934" y="3455311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Connector 44"/>
          <p:cNvCxnSpPr>
            <a:stCxn id="7" idx="0"/>
          </p:cNvCxnSpPr>
          <p:nvPr/>
        </p:nvCxnSpPr>
        <p:spPr>
          <a:xfrm flipV="1">
            <a:off x="761490" y="3125411"/>
            <a:ext cx="0" cy="32415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6" idx="4"/>
            <a:endCxn id="37" idx="0"/>
          </p:cNvCxnSpPr>
          <p:nvPr/>
        </p:nvCxnSpPr>
        <p:spPr>
          <a:xfrm>
            <a:off x="3131310" y="3125411"/>
            <a:ext cx="0" cy="32415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19" idx="4"/>
            <a:endCxn id="39" idx="0"/>
          </p:cNvCxnSpPr>
          <p:nvPr/>
        </p:nvCxnSpPr>
        <p:spPr>
          <a:xfrm>
            <a:off x="5387408" y="3125411"/>
            <a:ext cx="0" cy="3241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34" idx="4"/>
            <a:endCxn id="41" idx="0"/>
          </p:cNvCxnSpPr>
          <p:nvPr/>
        </p:nvCxnSpPr>
        <p:spPr>
          <a:xfrm>
            <a:off x="7339080" y="3125411"/>
            <a:ext cx="0" cy="32702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2" idx="4"/>
            <a:endCxn id="27" idx="0"/>
          </p:cNvCxnSpPr>
          <p:nvPr/>
        </p:nvCxnSpPr>
        <p:spPr>
          <a:xfrm>
            <a:off x="7744934" y="3635311"/>
            <a:ext cx="0" cy="23428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/>
          <p:cNvCxnSpPr>
            <a:stCxn id="6" idx="0"/>
            <a:endCxn id="8" idx="1"/>
          </p:cNvCxnSpPr>
          <p:nvPr/>
        </p:nvCxnSpPr>
        <p:spPr>
          <a:xfrm rot="5400000" flipH="1" flipV="1">
            <a:off x="754652" y="2086573"/>
            <a:ext cx="505676" cy="492000"/>
          </a:xfrm>
          <a:prstGeom prst="bentConnector2">
            <a:avLst/>
          </a:prstGeom>
          <a:ln w="1270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>
            <a:stCxn id="16" idx="0"/>
            <a:endCxn id="14" idx="1"/>
          </p:cNvCxnSpPr>
          <p:nvPr/>
        </p:nvCxnSpPr>
        <p:spPr>
          <a:xfrm rot="5400000" flipH="1" flipV="1">
            <a:off x="3124472" y="2086573"/>
            <a:ext cx="505676" cy="49200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lbow Connector 66"/>
          <p:cNvCxnSpPr>
            <a:stCxn id="19" idx="0"/>
            <a:endCxn id="17" idx="1"/>
          </p:cNvCxnSpPr>
          <p:nvPr/>
        </p:nvCxnSpPr>
        <p:spPr>
          <a:xfrm rot="5400000" flipH="1" flipV="1">
            <a:off x="5341753" y="2125390"/>
            <a:ext cx="505676" cy="414366"/>
          </a:xfrm>
          <a:prstGeom prst="bentConnector2">
            <a:avLst/>
          </a:prstGeom>
          <a:ln w="12700"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Elbow Connector 68"/>
          <p:cNvCxnSpPr>
            <a:stCxn id="34" idx="0"/>
            <a:endCxn id="32" idx="1"/>
          </p:cNvCxnSpPr>
          <p:nvPr/>
        </p:nvCxnSpPr>
        <p:spPr>
          <a:xfrm rot="5400000" flipH="1" flipV="1">
            <a:off x="7284799" y="2134016"/>
            <a:ext cx="505676" cy="397114"/>
          </a:xfrm>
          <a:prstGeom prst="bentConnector2">
            <a:avLst/>
          </a:prstGeom>
          <a:ln w="127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Elbow Connector 76"/>
          <p:cNvCxnSpPr>
            <a:stCxn id="27" idx="4"/>
            <a:endCxn id="28" idx="1"/>
          </p:cNvCxnSpPr>
          <p:nvPr/>
        </p:nvCxnSpPr>
        <p:spPr>
          <a:xfrm rot="16200000" flipH="1">
            <a:off x="7766285" y="4388243"/>
            <a:ext cx="223949" cy="266650"/>
          </a:xfrm>
          <a:prstGeom prst="bentConnector2">
            <a:avLst/>
          </a:prstGeom>
          <a:ln w="12700">
            <a:solidFill>
              <a:schemeClr val="tx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91490" y="2585411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2861310" y="2585411"/>
            <a:ext cx="540000" cy="540000"/>
            <a:chOff x="2667000" y="2585411"/>
            <a:chExt cx="540000" cy="540000"/>
          </a:xfrm>
        </p:grpSpPr>
        <p:sp>
          <p:nvSpPr>
            <p:cNvPr id="16" name="Oval 15"/>
            <p:cNvSpPr/>
            <p:nvPr/>
          </p:nvSpPr>
          <p:spPr>
            <a:xfrm>
              <a:off x="2667000" y="2585411"/>
              <a:ext cx="540000" cy="540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>
              <a:spLocks noChangeAspect="1"/>
            </p:cNvSpPr>
            <p:nvPr/>
          </p:nvSpPr>
          <p:spPr>
            <a:xfrm>
              <a:off x="2703000" y="2617571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FontAwesome" pitchFamily="2" charset="0"/>
                </a:rPr>
                <a:t></a:t>
              </a:r>
            </a:p>
          </p:txBody>
        </p:sp>
      </p:grpSp>
      <p:sp>
        <p:nvSpPr>
          <p:cNvPr id="19" name="Oval 18"/>
          <p:cNvSpPr/>
          <p:nvPr/>
        </p:nvSpPr>
        <p:spPr>
          <a:xfrm>
            <a:off x="5117408" y="2585411"/>
            <a:ext cx="540000" cy="540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7474934" y="3869594"/>
            <a:ext cx="540000" cy="540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7069080" y="2576204"/>
            <a:ext cx="540000" cy="549207"/>
            <a:chOff x="6810000" y="2576204"/>
            <a:chExt cx="540000" cy="549207"/>
          </a:xfrm>
        </p:grpSpPr>
        <p:sp>
          <p:nvSpPr>
            <p:cNvPr id="34" name="Oval 33"/>
            <p:cNvSpPr/>
            <p:nvPr/>
          </p:nvSpPr>
          <p:spPr>
            <a:xfrm>
              <a:off x="6810000" y="2585411"/>
              <a:ext cx="540000" cy="540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>
              <a:spLocks noChangeAspect="1"/>
            </p:cNvSpPr>
            <p:nvPr/>
          </p:nvSpPr>
          <p:spPr>
            <a:xfrm>
              <a:off x="6864331" y="2576204"/>
              <a:ext cx="4680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 anchor="ctr" anchorCtr="0">
              <a:noAutofit/>
            </a:bodyPr>
            <a:lstStyle/>
            <a:p>
              <a:pPr algn="ctr"/>
              <a:r>
                <a:rPr lang="en-US" sz="2800" dirty="0" smtClean="0">
                  <a:solidFill>
                    <a:schemeClr val="bg1"/>
                  </a:solidFill>
                  <a:latin typeface="FontAwesome" pitchFamily="2" charset="0"/>
                </a:rPr>
                <a:t></a:t>
              </a:r>
              <a:endParaRPr lang="en-US" sz="3200" dirty="0">
                <a:solidFill>
                  <a:schemeClr val="bg1"/>
                </a:solidFill>
                <a:latin typeface="FontAwesome" pitchFamily="2" charset="0"/>
              </a:endParaRPr>
            </a:p>
          </p:txBody>
        </p:sp>
      </p:grpSp>
      <p:pic>
        <p:nvPicPr>
          <p:cNvPr id="79" name="Picture 14"/>
          <p:cNvPicPr>
            <a:picLocks noChangeAspect="1"/>
          </p:cNvPicPr>
          <p:nvPr/>
        </p:nvPicPr>
        <p:blipFill>
          <a:blip r:embed="rId3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99" y="2615593"/>
            <a:ext cx="470074" cy="46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347" y="3928253"/>
            <a:ext cx="399174" cy="373254"/>
          </a:xfrm>
          <a:prstGeom prst="rect">
            <a:avLst/>
          </a:prstGeom>
        </p:spPr>
      </p:pic>
      <p:pic>
        <p:nvPicPr>
          <p:cNvPr id="89" name="Picture 14"/>
          <p:cNvPicPr>
            <a:picLocks noChangeAspect="1"/>
          </p:cNvPicPr>
          <p:nvPr/>
        </p:nvPicPr>
        <p:blipFill>
          <a:blip r:embed="rId5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3956" y="2655772"/>
            <a:ext cx="322144" cy="399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5918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x 4:3 Dark">
  <a:themeElements>
    <a:clrScheme name="Six Reasons Ocean">
      <a:dk1>
        <a:srgbClr val="01A2D6"/>
      </a:dk1>
      <a:lt1>
        <a:sysClr val="window" lastClr="FFFFFF"/>
      </a:lt1>
      <a:dk2>
        <a:srgbClr val="72808A"/>
      </a:dk2>
      <a:lt2>
        <a:srgbClr val="9DD3B3"/>
      </a:lt2>
      <a:accent1>
        <a:srgbClr val="6DB9A5"/>
      </a:accent1>
      <a:accent2>
        <a:srgbClr val="394147"/>
      </a:accent2>
      <a:accent3>
        <a:srgbClr val="054E6F"/>
      </a:accent3>
      <a:accent4>
        <a:srgbClr val="D8D8D8"/>
      </a:accent4>
      <a:accent5>
        <a:srgbClr val="ADD8E7"/>
      </a:accent5>
      <a:accent6>
        <a:srgbClr val="10ACC8"/>
      </a:accent6>
      <a:hlink>
        <a:srgbClr val="FFFFFF"/>
      </a:hlink>
      <a:folHlink>
        <a:srgbClr val="FFFFFF"/>
      </a:folHlink>
    </a:clrScheme>
    <a:fontScheme name="Six">
      <a:majorFont>
        <a:latin typeface="Novecento sans wide UltraLight"/>
        <a:ea typeface=""/>
        <a:cs typeface=""/>
      </a:majorFont>
      <a:minorFont>
        <a:latin typeface="Cantarel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20077</TotalTime>
  <Words>3003</Words>
  <Application>Microsoft Office PowerPoint</Application>
  <PresentationFormat>On-screen Show (4:3)</PresentationFormat>
  <Paragraphs>920</Paragraphs>
  <Slides>68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68</vt:i4>
      </vt:variant>
    </vt:vector>
  </HeadingPairs>
  <TitlesOfParts>
    <vt:vector size="88" baseType="lpstr">
      <vt:lpstr>Accessibility Foundicons</vt:lpstr>
      <vt:lpstr>Arial</vt:lpstr>
      <vt:lpstr>Calibri</vt:lpstr>
      <vt:lpstr>Calibri Light</vt:lpstr>
      <vt:lpstr>Cantarell</vt:lpstr>
      <vt:lpstr>Consolas</vt:lpstr>
      <vt:lpstr>Entypo</vt:lpstr>
      <vt:lpstr>FontAwesome</vt:lpstr>
      <vt:lpstr>General Foundicons</vt:lpstr>
      <vt:lpstr>Modern Pictograms</vt:lpstr>
      <vt:lpstr>MS Shell Dlg 2</vt:lpstr>
      <vt:lpstr>Novecento sans wide Book</vt:lpstr>
      <vt:lpstr>Novecento sans wide Normal</vt:lpstr>
      <vt:lpstr>Novecento sans wide UltraLight</vt:lpstr>
      <vt:lpstr>RaphaelIcons</vt:lpstr>
      <vt:lpstr>Segoe UI</vt:lpstr>
      <vt:lpstr>Social Foundicons</vt:lpstr>
      <vt:lpstr>Sosa</vt:lpstr>
      <vt:lpstr>Six 4:3 Dark</vt:lpstr>
      <vt:lpstr>Custom Design</vt:lpstr>
      <vt:lpstr>web sites</vt:lpstr>
      <vt:lpstr>PowerPoint Presentation</vt:lpstr>
      <vt:lpstr>PowerPoint Presentation</vt:lpstr>
      <vt:lpstr>AZURE WEB SITES</vt:lpstr>
      <vt:lpstr>PowerPoint Presentation</vt:lpstr>
      <vt:lpstr>DEPLOYMENT</vt:lpstr>
      <vt:lpstr>DEPLOYMENT</vt:lpstr>
      <vt:lpstr>DEPLOYMENT</vt:lpstr>
      <vt:lpstr>DEPLOYMENT</vt:lpstr>
      <vt:lpstr>DEPLOYMENT</vt:lpstr>
      <vt:lpstr>DEPLOYMENT SCRIPT</vt:lpstr>
      <vt:lpstr>DEBUGGING</vt:lpstr>
      <vt:lpstr>PowerPoint Presentation</vt:lpstr>
      <vt:lpstr>CONFIGURATION</vt:lpstr>
      <vt:lpstr>PowerPoint Presentation</vt:lpstr>
      <vt:lpstr>XDT TRANSFORM</vt:lpstr>
      <vt:lpstr>XDT TRANSFORM</vt:lpstr>
      <vt:lpstr>XDT TRANSFORM</vt:lpstr>
      <vt:lpstr>XDT TRANSFORM</vt:lpstr>
      <vt:lpstr>SITE EXTENSIONS</vt:lpstr>
      <vt:lpstr>SITE EXTENSIONS</vt:lpstr>
      <vt:lpstr>AUTHENTICATION</vt:lpstr>
      <vt:lpstr>PowerPoint Presentation</vt:lpstr>
      <vt:lpstr>THANK</vt:lpstr>
      <vt:lpstr>Place holder</vt:lpstr>
      <vt:lpstr>PRESENTATION SUMMARY</vt:lpstr>
      <vt:lpstr>ABOUT US</vt:lpstr>
      <vt:lpstr>ABOUT US</vt:lpstr>
      <vt:lpstr>ABOUT US</vt:lpstr>
      <vt:lpstr>ABOUT US</vt:lpstr>
      <vt:lpstr>ABOUT US</vt:lpstr>
      <vt:lpstr>OUR TEAM</vt:lpstr>
      <vt:lpstr>PowerPoint Presentation</vt:lpstr>
      <vt:lpstr>OUR SERVICES</vt:lpstr>
      <vt:lpstr>OUR SERVICES</vt:lpstr>
      <vt:lpstr>SOLUTIONS</vt:lpstr>
      <vt:lpstr>solutions</vt:lpstr>
      <vt:lpstr>SOLUTIONS</vt:lpstr>
      <vt:lpstr>PowerPoint Presentation</vt:lpstr>
      <vt:lpstr>STRATEGIES</vt:lpstr>
      <vt:lpstr>ANALYSIS MARKET</vt:lpstr>
      <vt:lpstr>ANALYSIS TRENDS</vt:lpstr>
      <vt:lpstr>PowerPoint Presentation</vt:lpstr>
      <vt:lpstr>ANALYSIS</vt:lpstr>
      <vt:lpstr>ANALYSIS</vt:lpstr>
      <vt:lpstr>ANALYSIS</vt:lpstr>
      <vt:lpstr>ANALYSIS</vt:lpstr>
      <vt:lpstr>ANALYSIS</vt:lpstr>
      <vt:lpstr>ANALYSIS TWITTER</vt:lpstr>
      <vt:lpstr>ANALYSIS FACEBOOK</vt:lpstr>
      <vt:lpstr>POLLS</vt:lpstr>
      <vt:lpstr>PowerPoint Presentation</vt:lpstr>
      <vt:lpstr>MEET THE COMMUNITY</vt:lpstr>
      <vt:lpstr>OUR PROJECTS</vt:lpstr>
      <vt:lpstr>PowerPoint Presentation</vt:lpstr>
      <vt:lpstr>SHOWCASE VIDEO</vt:lpstr>
      <vt:lpstr>SHOWCASE WEB</vt:lpstr>
      <vt:lpstr>SHOWCASE SEO</vt:lpstr>
      <vt:lpstr>SHOWCASE MOBILE</vt:lpstr>
      <vt:lpstr>PowerPoint Presentation</vt:lpstr>
      <vt:lpstr>PUBLIC EVENTS</vt:lpstr>
      <vt:lpstr>OUR CLIENTS</vt:lpstr>
      <vt:lpstr>TESTIMONIALS</vt:lpstr>
      <vt:lpstr>STATEMENT</vt:lpstr>
      <vt:lpstr>PowerPoint Presentation</vt:lpstr>
      <vt:lpstr>CONTACT US</vt:lpstr>
      <vt:lpstr>FOLLOW US</vt:lpstr>
      <vt:lpstr>THANK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WAWS Secrets Exposed</dc:title>
  <dc:creator>Nik.Molnar@red-gate.com</dc:creator>
  <cp:lastModifiedBy>Nik Molnar</cp:lastModifiedBy>
  <cp:revision>1786</cp:revision>
  <dcterms:created xsi:type="dcterms:W3CDTF">2006-08-16T00:00:00Z</dcterms:created>
  <dcterms:modified xsi:type="dcterms:W3CDTF">2014-05-26T00:43:09Z</dcterms:modified>
</cp:coreProperties>
</file>